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PT Sans Narrow"/>
      <p:regular r:id="rId43"/>
      <p:bold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7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PTSansNarrow-bold.fntdata"/><Relationship Id="rId21" Type="http://schemas.openxmlformats.org/officeDocument/2006/relationships/slide" Target="slides/slide16.xml"/><Relationship Id="rId43" Type="http://schemas.openxmlformats.org/officeDocument/2006/relationships/font" Target="fonts/PTSansNarrow-regular.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dd0d4dce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dd0d4dce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304701258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04701258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2dd78757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2dd78757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2dd78757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2dd78757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dd0d4dce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2dd0d4dce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dd0d4dce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dd0d4dce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2dd0d4dce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2dd0d4dce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d67a15d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2d67a15d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2dc8b766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2dc8b766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dc8b7665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2dc8b7665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dc8b766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2dc8b766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dc8b7665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2dc8b7665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dc8b7665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2dc8b7665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2dc8b7665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2dc8b7665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2dd0d4dc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2dd0d4dc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1"/>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 name="Google Shape;15;p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cxnSp>
        <p:nvCxnSpPr>
          <p:cNvPr id="18" name="Google Shape;18;p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9" name="Google Shape;19;p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20" name="Google Shape;20;p4"/>
          <p:cNvGrpSpPr/>
          <p:nvPr/>
        </p:nvGrpSpPr>
        <p:grpSpPr>
          <a:xfrm>
            <a:off x="1004144" y="1022025"/>
            <a:ext cx="7136668" cy="152400"/>
            <a:chOff x="1346429" y="1011300"/>
            <a:chExt cx="6452100" cy="152400"/>
          </a:xfrm>
        </p:grpSpPr>
        <p:cxnSp>
          <p:nvCxnSpPr>
            <p:cNvPr id="21" name="Google Shape;21;p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22" name="Google Shape;22;p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23" name="Google Shape;23;p4"/>
          <p:cNvGrpSpPr/>
          <p:nvPr/>
        </p:nvGrpSpPr>
        <p:grpSpPr>
          <a:xfrm>
            <a:off x="1004151" y="3969100"/>
            <a:ext cx="7136668" cy="152400"/>
            <a:chOff x="1346435" y="3969088"/>
            <a:chExt cx="6452100" cy="152400"/>
          </a:xfrm>
        </p:grpSpPr>
        <p:cxnSp>
          <p:nvCxnSpPr>
            <p:cNvPr id="24" name="Google Shape;24;p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25" name="Google Shape;25;p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26" name="Google Shape;26;p4"/>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27" name="Google Shape;27;p4"/>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 name="Google Shape;2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2" name="Google Shape;3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5" name="Google Shape;35;p6"/>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6"/>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2"/>
          <p:cNvPicPr preferRelativeResize="0"/>
          <p:nvPr/>
        </p:nvPicPr>
        <p:blipFill rotWithShape="1">
          <a:blip r:embed="rId3">
            <a:alphaModFix/>
          </a:blip>
          <a:srcRect b="0" l="0" r="0" t="0"/>
          <a:stretch/>
        </p:blipFill>
        <p:spPr>
          <a:xfrm>
            <a:off x="0" y="1"/>
            <a:ext cx="9144000" cy="648108"/>
          </a:xfrm>
          <a:prstGeom prst="rect">
            <a:avLst/>
          </a:prstGeom>
          <a:noFill/>
          <a:ln>
            <a:noFill/>
          </a:ln>
        </p:spPr>
      </p:pic>
      <p:sp>
        <p:nvSpPr>
          <p:cNvPr id="65" name="Google Shape;65;p12"/>
          <p:cNvSpPr txBox="1"/>
          <p:nvPr/>
        </p:nvSpPr>
        <p:spPr>
          <a:xfrm>
            <a:off x="1" y="709033"/>
            <a:ext cx="9143999"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688"/>
              <a:buFont typeface="Arial"/>
              <a:buNone/>
            </a:pPr>
            <a:r>
              <a:rPr b="1" i="0" lang="en-US" sz="1600" u="none" cap="none" strike="noStrike">
                <a:solidFill>
                  <a:srgbClr val="003300"/>
                </a:solidFill>
                <a:latin typeface="Times New Roman"/>
                <a:ea typeface="Times New Roman"/>
                <a:cs typeface="Times New Roman"/>
                <a:sym typeface="Times New Roman"/>
              </a:rPr>
              <a:t>BANGALORE INSTITUTE OF TECHNOLOGY</a:t>
            </a:r>
            <a:endParaRPr/>
          </a:p>
          <a:p>
            <a:pPr indent="0" lvl="0" marL="0" marR="0" rtl="0" algn="ctr">
              <a:lnSpc>
                <a:spcPct val="100000"/>
              </a:lnSpc>
              <a:spcBef>
                <a:spcPts val="1200"/>
              </a:spcBef>
              <a:spcAft>
                <a:spcPts val="0"/>
              </a:spcAft>
              <a:buClr>
                <a:srgbClr val="000000"/>
              </a:buClr>
              <a:buSzPts val="1200"/>
              <a:buFont typeface="Arial"/>
              <a:buNone/>
            </a:pPr>
            <a:r>
              <a:rPr b="0" i="0" lang="en-US" sz="1200" u="none" cap="none" strike="noStrike">
                <a:solidFill>
                  <a:srgbClr val="003300"/>
                </a:solidFill>
                <a:latin typeface="Times New Roman"/>
                <a:ea typeface="Times New Roman"/>
                <a:cs typeface="Times New Roman"/>
                <a:sym typeface="Times New Roman"/>
              </a:rPr>
              <a:t>K.R.ROAD, V.V.PURAM, BANGALORE - 560004</a:t>
            </a:r>
            <a:endParaRPr/>
          </a:p>
        </p:txBody>
      </p:sp>
      <p:pic>
        <p:nvPicPr>
          <p:cNvPr id="66" name="Google Shape;66;p12"/>
          <p:cNvPicPr preferRelativeResize="0"/>
          <p:nvPr/>
        </p:nvPicPr>
        <p:blipFill rotWithShape="1">
          <a:blip r:embed="rId4">
            <a:alphaModFix/>
          </a:blip>
          <a:srcRect b="0" l="0" r="0" t="0"/>
          <a:stretch/>
        </p:blipFill>
        <p:spPr>
          <a:xfrm>
            <a:off x="137884" y="756690"/>
            <a:ext cx="1373201" cy="1209699"/>
          </a:xfrm>
          <a:prstGeom prst="rect">
            <a:avLst/>
          </a:prstGeom>
          <a:noFill/>
          <a:ln>
            <a:noFill/>
          </a:ln>
        </p:spPr>
      </p:pic>
      <p:sp>
        <p:nvSpPr>
          <p:cNvPr id="67" name="Google Shape;67;p12"/>
          <p:cNvSpPr txBox="1"/>
          <p:nvPr/>
        </p:nvSpPr>
        <p:spPr>
          <a:xfrm>
            <a:off x="-104689" y="1997485"/>
            <a:ext cx="91440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003300"/>
                </a:solidFill>
                <a:latin typeface="Times New Roman"/>
                <a:ea typeface="Times New Roman"/>
                <a:cs typeface="Times New Roman"/>
                <a:sym typeface="Times New Roman"/>
              </a:rPr>
              <a:t>DEPARTMENT OF INFORMATION SCIENCE AND ENGINEERING</a:t>
            </a:r>
            <a:endParaRPr b="0" i="0" sz="1600" u="none" cap="none" strike="noStrike">
              <a:solidFill>
                <a:srgbClr val="003300"/>
              </a:solidFill>
              <a:latin typeface="Times New Roman"/>
              <a:ea typeface="Times New Roman"/>
              <a:cs typeface="Times New Roman"/>
              <a:sym typeface="Times New Roman"/>
            </a:endParaRPr>
          </a:p>
        </p:txBody>
      </p:sp>
      <p:sp>
        <p:nvSpPr>
          <p:cNvPr id="68" name="Google Shape;68;p12"/>
          <p:cNvSpPr txBox="1"/>
          <p:nvPr/>
        </p:nvSpPr>
        <p:spPr>
          <a:xfrm>
            <a:off x="-112437" y="2307955"/>
            <a:ext cx="9143999"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Project Work (21ISP76) on</a:t>
            </a:r>
            <a:endParaRPr/>
          </a:p>
          <a:p>
            <a:pPr indent="0" lvl="0" marL="0" marR="0" rtl="0" algn="ctr">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69" name="Google Shape;69;p12"/>
          <p:cNvSpPr txBox="1"/>
          <p:nvPr/>
        </p:nvSpPr>
        <p:spPr>
          <a:xfrm>
            <a:off x="282536" y="3986036"/>
            <a:ext cx="210896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3300"/>
                </a:solidFill>
                <a:latin typeface="Times New Roman"/>
                <a:ea typeface="Times New Roman"/>
                <a:cs typeface="Times New Roman"/>
                <a:sym typeface="Times New Roman"/>
              </a:rPr>
              <a:t>.</a:t>
            </a:r>
            <a:endParaRPr/>
          </a:p>
        </p:txBody>
      </p:sp>
      <p:sp>
        <p:nvSpPr>
          <p:cNvPr id="70" name="Google Shape;70;p12"/>
          <p:cNvSpPr txBox="1"/>
          <p:nvPr/>
        </p:nvSpPr>
        <p:spPr>
          <a:xfrm>
            <a:off x="0" y="2735517"/>
            <a:ext cx="91440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0070C0"/>
                </a:solidFill>
                <a:latin typeface="Times New Roman"/>
                <a:ea typeface="Times New Roman"/>
                <a:cs typeface="Times New Roman"/>
                <a:sym typeface="Times New Roman"/>
              </a:rPr>
              <a:t>“</a:t>
            </a:r>
            <a:r>
              <a:rPr b="1" lang="en-US" sz="1600">
                <a:solidFill>
                  <a:srgbClr val="0070C0"/>
                </a:solidFill>
                <a:latin typeface="Times New Roman"/>
                <a:ea typeface="Times New Roman"/>
                <a:cs typeface="Times New Roman"/>
                <a:sym typeface="Times New Roman"/>
              </a:rPr>
              <a:t>CARDIOVASCULAR DISEASE PREDICTION USING ENSEMBLE TECHNIQUE</a:t>
            </a:r>
            <a:r>
              <a:rPr b="1" i="0" lang="en-US" sz="1600" u="none" cap="none" strike="noStrike">
                <a:solidFill>
                  <a:srgbClr val="0070C0"/>
                </a:solidFill>
                <a:latin typeface="Times New Roman"/>
                <a:ea typeface="Times New Roman"/>
                <a:cs typeface="Times New Roman"/>
                <a:sym typeface="Times New Roman"/>
              </a:rPr>
              <a:t>”</a:t>
            </a:r>
            <a:endParaRPr/>
          </a:p>
        </p:txBody>
      </p:sp>
      <p:sp>
        <p:nvSpPr>
          <p:cNvPr id="71" name="Google Shape;71;p12"/>
          <p:cNvSpPr txBox="1"/>
          <p:nvPr/>
        </p:nvSpPr>
        <p:spPr>
          <a:xfrm>
            <a:off x="136634" y="3346865"/>
            <a:ext cx="33785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Under the guidance of </a:t>
            </a:r>
            <a:r>
              <a:rPr b="0" i="0" lang="en-US" sz="16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1" i="0" sz="1600" u="none" cap="none" strike="noStrike">
              <a:solidFill>
                <a:srgbClr val="003300"/>
              </a:solidFill>
              <a:latin typeface="Times New Roman"/>
              <a:ea typeface="Times New Roman"/>
              <a:cs typeface="Times New Roman"/>
              <a:sym typeface="Times New Roman"/>
            </a:endParaRPr>
          </a:p>
        </p:txBody>
      </p:sp>
      <p:sp>
        <p:nvSpPr>
          <p:cNvPr id="72" name="Google Shape;72;p12"/>
          <p:cNvSpPr txBox="1"/>
          <p:nvPr/>
        </p:nvSpPr>
        <p:spPr>
          <a:xfrm>
            <a:off x="138155" y="3678335"/>
            <a:ext cx="3378600" cy="1185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US" sz="1700">
                <a:solidFill>
                  <a:srgbClr val="003300"/>
                </a:solidFill>
                <a:latin typeface="Times New Roman"/>
                <a:ea typeface="Times New Roman"/>
                <a:cs typeface="Times New Roman"/>
                <a:sym typeface="Times New Roman"/>
              </a:rPr>
              <a:t>Dr. Hema Jagadish</a:t>
            </a:r>
            <a:endParaRPr b="1" sz="1700">
              <a:solidFill>
                <a:srgbClr val="0033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lang="en-US" sz="1800">
                <a:solidFill>
                  <a:srgbClr val="003300"/>
                </a:solidFill>
                <a:latin typeface="Times New Roman"/>
                <a:ea typeface="Times New Roman"/>
                <a:cs typeface="Times New Roman"/>
                <a:sym typeface="Times New Roman"/>
              </a:rPr>
              <a:t>Associate Professor</a:t>
            </a:r>
            <a:endParaRPr sz="1800">
              <a:solidFill>
                <a:srgbClr val="0033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rgbClr val="003300"/>
                </a:solidFill>
                <a:latin typeface="Times New Roman"/>
                <a:ea typeface="Times New Roman"/>
                <a:cs typeface="Times New Roman"/>
                <a:sym typeface="Times New Roman"/>
              </a:rPr>
              <a:t>Department of ISE</a:t>
            </a:r>
            <a:endParaRPr b="0" i="0" sz="1800" u="none" cap="none" strike="noStrike">
              <a:solidFill>
                <a:srgbClr val="0033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rgbClr val="003300"/>
                </a:solidFill>
                <a:latin typeface="Times New Roman"/>
                <a:ea typeface="Times New Roman"/>
                <a:cs typeface="Times New Roman"/>
                <a:sym typeface="Times New Roman"/>
              </a:rPr>
              <a:t>B.I.T</a:t>
            </a:r>
            <a:endParaRPr/>
          </a:p>
        </p:txBody>
      </p:sp>
      <p:sp>
        <p:nvSpPr>
          <p:cNvPr id="73" name="Google Shape;73;p12"/>
          <p:cNvSpPr txBox="1"/>
          <p:nvPr/>
        </p:nvSpPr>
        <p:spPr>
          <a:xfrm>
            <a:off x="4537661" y="3349246"/>
            <a:ext cx="3378567"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003300"/>
                </a:solidFill>
                <a:latin typeface="Times New Roman"/>
                <a:ea typeface="Times New Roman"/>
                <a:cs typeface="Times New Roman"/>
                <a:sym typeface="Times New Roman"/>
              </a:rPr>
              <a:t>Presented By</a:t>
            </a:r>
            <a:endParaRPr/>
          </a:p>
        </p:txBody>
      </p:sp>
      <p:sp>
        <p:nvSpPr>
          <p:cNvPr id="74" name="Google Shape;74;p12"/>
          <p:cNvSpPr txBox="1"/>
          <p:nvPr/>
        </p:nvSpPr>
        <p:spPr>
          <a:xfrm>
            <a:off x="5585109" y="3685430"/>
            <a:ext cx="3558900" cy="1477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n-US" sz="1800">
                <a:latin typeface="Times New Roman"/>
                <a:ea typeface="Times New Roman"/>
                <a:cs typeface="Times New Roman"/>
                <a:sym typeface="Times New Roman"/>
              </a:rPr>
              <a:t>Manas Chagi		</a:t>
            </a:r>
            <a:r>
              <a:rPr b="0" i="0" lang="en-US" sz="1800" u="none" cap="none" strike="noStrike">
                <a:solidFill>
                  <a:srgbClr val="000000"/>
                </a:solidFill>
                <a:latin typeface="Times New Roman"/>
                <a:ea typeface="Times New Roman"/>
                <a:cs typeface="Times New Roman"/>
                <a:sym typeface="Times New Roman"/>
              </a:rPr>
              <a:t>1BI21IS0</a:t>
            </a:r>
            <a:r>
              <a:rPr lang="en-US" sz="1800">
                <a:latin typeface="Times New Roman"/>
                <a:ea typeface="Times New Roman"/>
                <a:cs typeface="Times New Roman"/>
                <a:sym typeface="Times New Roman"/>
              </a:rPr>
              <a:t>51</a:t>
            </a:r>
            <a:endParaRPr/>
          </a:p>
          <a:p>
            <a:pPr indent="0" lvl="0" marL="0" marR="0" rtl="0" algn="just">
              <a:lnSpc>
                <a:spcPct val="100000"/>
              </a:lnSpc>
              <a:spcBef>
                <a:spcPts val="0"/>
              </a:spcBef>
              <a:spcAft>
                <a:spcPts val="0"/>
              </a:spcAft>
              <a:buNone/>
            </a:pPr>
            <a:r>
              <a:rPr lang="en-US" sz="1800">
                <a:latin typeface="Times New Roman"/>
                <a:ea typeface="Times New Roman"/>
                <a:cs typeface="Times New Roman"/>
                <a:sym typeface="Times New Roman"/>
              </a:rPr>
              <a:t>Abhishek G</a:t>
            </a:r>
            <a:r>
              <a:rPr b="0" i="0" lang="en-US" sz="1800" u="none" cap="none" strike="noStrike">
                <a:solidFill>
                  <a:srgbClr val="000000"/>
                </a:solidFill>
                <a:latin typeface="Times New Roman"/>
                <a:ea typeface="Times New Roman"/>
                <a:cs typeface="Times New Roman"/>
                <a:sym typeface="Times New Roman"/>
              </a:rPr>
              <a:t>             1BI21IS069</a:t>
            </a:r>
            <a:endParaRPr/>
          </a:p>
          <a:p>
            <a:pPr indent="0" lvl="0" marL="0" marR="0" rtl="0" algn="just">
              <a:lnSpc>
                <a:spcPct val="100000"/>
              </a:lnSpc>
              <a:spcBef>
                <a:spcPts val="0"/>
              </a:spcBef>
              <a:spcAft>
                <a:spcPts val="0"/>
              </a:spcAft>
              <a:buNone/>
            </a:pPr>
            <a:r>
              <a:rPr lang="en-US" sz="1800">
                <a:latin typeface="Times New Roman"/>
                <a:ea typeface="Times New Roman"/>
                <a:cs typeface="Times New Roman"/>
                <a:sym typeface="Times New Roman"/>
              </a:rPr>
              <a:t>Theju T S      </a:t>
            </a:r>
            <a:r>
              <a:rPr b="0" i="0" lang="en-US" sz="1800" u="none" cap="none" strike="noStrike">
                <a:solidFill>
                  <a:srgbClr val="000000"/>
                </a:solidFill>
                <a:latin typeface="Times New Roman"/>
                <a:ea typeface="Times New Roman"/>
                <a:cs typeface="Times New Roman"/>
                <a:sym typeface="Times New Roman"/>
              </a:rPr>
              <a:t>          1BI21IS</a:t>
            </a:r>
            <a:r>
              <a:rPr lang="en-US" sz="1800">
                <a:latin typeface="Times New Roman"/>
                <a:ea typeface="Times New Roman"/>
                <a:cs typeface="Times New Roman"/>
                <a:sym typeface="Times New Roman"/>
              </a:rPr>
              <a:t>124</a:t>
            </a:r>
            <a:endParaRPr/>
          </a:p>
          <a:p>
            <a:pPr indent="0" lvl="0" marL="0" marR="0" rtl="0" algn="just">
              <a:lnSpc>
                <a:spcPct val="100000"/>
              </a:lnSpc>
              <a:spcBef>
                <a:spcPts val="0"/>
              </a:spcBef>
              <a:spcAft>
                <a:spcPts val="0"/>
              </a:spcAft>
              <a:buNone/>
            </a:pPr>
            <a:r>
              <a:rPr lang="en-US" sz="1800">
                <a:latin typeface="Times New Roman"/>
                <a:ea typeface="Times New Roman"/>
                <a:cs typeface="Times New Roman"/>
                <a:sym typeface="Times New Roman"/>
              </a:rPr>
              <a:t>Bhargava K R</a:t>
            </a:r>
            <a:r>
              <a:rPr b="0" i="0" lang="en-US" sz="1800" u="none" cap="none" strike="noStrike">
                <a:solidFill>
                  <a:srgbClr val="000000"/>
                </a:solidFill>
                <a:latin typeface="Times New Roman"/>
                <a:ea typeface="Times New Roman"/>
                <a:cs typeface="Times New Roman"/>
                <a:sym typeface="Times New Roman"/>
              </a:rPr>
              <a:t>         1BI21IS</a:t>
            </a:r>
            <a:r>
              <a:rPr lang="en-US" sz="1800">
                <a:latin typeface="Times New Roman"/>
                <a:ea typeface="Times New Roman"/>
                <a:cs typeface="Times New Roman"/>
                <a:sym typeface="Times New Roman"/>
              </a:rPr>
              <a:t>125</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229925" y="110488"/>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2857"/>
              <a:buNone/>
            </a:pPr>
            <a:r>
              <a:rPr lang="en-US" sz="2800">
                <a:latin typeface="Times New Roman"/>
                <a:ea typeface="Times New Roman"/>
                <a:cs typeface="Times New Roman"/>
                <a:sym typeface="Times New Roman"/>
              </a:rPr>
              <a:t> </a:t>
            </a:r>
            <a:r>
              <a:rPr lang="en-US" sz="2800">
                <a:latin typeface="Times New Roman"/>
                <a:ea typeface="Times New Roman"/>
                <a:cs typeface="Times New Roman"/>
                <a:sym typeface="Times New Roman"/>
              </a:rPr>
              <a:t>Objectives </a:t>
            </a:r>
            <a:br>
              <a:rPr lang="en-US" sz="2800">
                <a:latin typeface="Times New Roman"/>
                <a:ea typeface="Times New Roman"/>
                <a:cs typeface="Times New Roman"/>
                <a:sym typeface="Times New Roman"/>
              </a:rPr>
            </a:br>
            <a:endParaRPr sz="2800">
              <a:latin typeface="Times New Roman"/>
              <a:ea typeface="Times New Roman"/>
              <a:cs typeface="Times New Roman"/>
              <a:sym typeface="Times New Roman"/>
            </a:endParaRPr>
          </a:p>
        </p:txBody>
      </p:sp>
      <p:sp>
        <p:nvSpPr>
          <p:cNvPr id="125" name="Google Shape;125;p21"/>
          <p:cNvSpPr txBox="1"/>
          <p:nvPr>
            <p:ph idx="1" type="body"/>
          </p:nvPr>
        </p:nvSpPr>
        <p:spPr>
          <a:xfrm>
            <a:off x="311775" y="723900"/>
            <a:ext cx="8754300" cy="4226400"/>
          </a:xfrm>
          <a:prstGeom prst="rect">
            <a:avLst/>
          </a:prstGeom>
          <a:noFill/>
          <a:ln>
            <a:noFill/>
          </a:ln>
        </p:spPr>
        <p:txBody>
          <a:bodyPr anchorCtr="0" anchor="t" bIns="91425" lIns="91425" spcFirstLastPara="1" rIns="91425" wrap="square" tIns="91425">
            <a:noAutofit/>
          </a:bodyPr>
          <a:lstStyle/>
          <a:p>
            <a:pPr indent="-336550" lvl="0" marL="457200" rtl="0" algn="just">
              <a:lnSpc>
                <a:spcPct val="150000"/>
              </a:lnSpc>
              <a:spcBef>
                <a:spcPts val="0"/>
              </a:spcBef>
              <a:spcAft>
                <a:spcPts val="0"/>
              </a:spcAft>
              <a:buClr>
                <a:srgbClr val="003300"/>
              </a:buClr>
              <a:buSzPts val="1700"/>
              <a:buFont typeface="Arial"/>
              <a:buAutoNum type="arabicPeriod"/>
            </a:pPr>
            <a:r>
              <a:rPr b="1" lang="en-US" sz="1600">
                <a:solidFill>
                  <a:srgbClr val="342E22"/>
                </a:solidFill>
                <a:latin typeface="Times New Roman"/>
                <a:ea typeface="Times New Roman"/>
                <a:cs typeface="Times New Roman"/>
                <a:sym typeface="Times New Roman"/>
              </a:rPr>
              <a:t>ECG Image Preprocessing</a:t>
            </a:r>
            <a:r>
              <a:rPr b="1" lang="en-US" sz="1600">
                <a:solidFill>
                  <a:srgbClr val="342E22"/>
                </a:solidFill>
                <a:latin typeface="Times New Roman"/>
                <a:ea typeface="Times New Roman"/>
                <a:cs typeface="Times New Roman"/>
                <a:sym typeface="Times New Roman"/>
              </a:rPr>
              <a:t>:</a:t>
            </a:r>
            <a:r>
              <a:rPr lang="en-US" sz="1600">
                <a:solidFill>
                  <a:srgbClr val="342E22"/>
                </a:solidFill>
                <a:latin typeface="Times New Roman"/>
                <a:ea typeface="Times New Roman"/>
                <a:cs typeface="Times New Roman"/>
                <a:sym typeface="Times New Roman"/>
              </a:rPr>
              <a:t> </a:t>
            </a:r>
            <a:r>
              <a:rPr lang="en-US" sz="1600">
                <a:solidFill>
                  <a:srgbClr val="342E22"/>
                </a:solidFill>
                <a:latin typeface="Times New Roman"/>
                <a:ea typeface="Times New Roman"/>
                <a:cs typeface="Times New Roman"/>
                <a:sym typeface="Times New Roman"/>
              </a:rPr>
              <a:t>To enhance the quality of ECG images, apply preprocessing techniques such as grayscale conversion, Gaussian smoothing, and thresholding to remove noise and improve the clarity of important features in the ECG signals.</a:t>
            </a:r>
            <a:endParaRPr sz="1600">
              <a:solidFill>
                <a:srgbClr val="342E22"/>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rgbClr val="003300"/>
              </a:buClr>
              <a:buSzPts val="1700"/>
              <a:buFont typeface="Arial"/>
              <a:buAutoNum type="arabicPeriod"/>
            </a:pPr>
            <a:r>
              <a:rPr b="1" lang="en-US" sz="1600">
                <a:solidFill>
                  <a:srgbClr val="342E22"/>
                </a:solidFill>
                <a:latin typeface="Times New Roman"/>
                <a:ea typeface="Times New Roman"/>
                <a:cs typeface="Times New Roman"/>
                <a:sym typeface="Times New Roman"/>
              </a:rPr>
              <a:t>Lead Division and Signal Extraction:</a:t>
            </a:r>
            <a:r>
              <a:rPr b="1" lang="en-US" sz="1600">
                <a:solidFill>
                  <a:srgbClr val="342E22"/>
                </a:solidFill>
                <a:latin typeface="Times New Roman"/>
                <a:ea typeface="Times New Roman"/>
                <a:cs typeface="Times New Roman"/>
                <a:sym typeface="Times New Roman"/>
              </a:rPr>
              <a:t> </a:t>
            </a:r>
            <a:r>
              <a:rPr lang="en-US" sz="1600">
                <a:solidFill>
                  <a:srgbClr val="342E22"/>
                </a:solidFill>
                <a:latin typeface="Times New Roman"/>
                <a:ea typeface="Times New Roman"/>
                <a:cs typeface="Times New Roman"/>
                <a:sym typeface="Times New Roman"/>
              </a:rPr>
              <a:t>Extract individual ECG leads (12 standard leads and 1 long lead) from the ECG images to isolate the distinct heart electrical signals. </a:t>
            </a:r>
            <a:endParaRPr sz="1600">
              <a:solidFill>
                <a:srgbClr val="342E22"/>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rgbClr val="003300"/>
              </a:buClr>
              <a:buSzPts val="1700"/>
              <a:buFont typeface="Arial"/>
              <a:buAutoNum type="arabicPeriod"/>
            </a:pPr>
            <a:r>
              <a:rPr b="1" lang="en-US" sz="1600">
                <a:solidFill>
                  <a:srgbClr val="342E22"/>
                </a:solidFill>
                <a:latin typeface="Times New Roman"/>
                <a:ea typeface="Times New Roman"/>
                <a:cs typeface="Times New Roman"/>
                <a:sym typeface="Times New Roman"/>
              </a:rPr>
              <a:t>Feature Extraction and Signal Transformation: </a:t>
            </a:r>
            <a:r>
              <a:rPr lang="en-US" sz="1600">
                <a:solidFill>
                  <a:srgbClr val="342E22"/>
                </a:solidFill>
                <a:latin typeface="Times New Roman"/>
                <a:ea typeface="Times New Roman"/>
                <a:cs typeface="Times New Roman"/>
                <a:sym typeface="Times New Roman"/>
              </a:rPr>
              <a:t>Extract meaningful features from the ECG signals by identifying key signal characteristics. This will involve techniques such as contour extraction, dimensionality reduction using  PCA and scaling for normalization. </a:t>
            </a:r>
            <a:endParaRPr sz="1600">
              <a:solidFill>
                <a:srgbClr val="342E22"/>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342E22"/>
              </a:buClr>
              <a:buSzPts val="1800"/>
              <a:buFont typeface="Times New Roman"/>
              <a:buAutoNum type="arabicPeriod"/>
            </a:pPr>
            <a:r>
              <a:rPr b="1" lang="en-US" sz="1600">
                <a:solidFill>
                  <a:srgbClr val="342E22"/>
                </a:solidFill>
                <a:latin typeface="Times New Roman"/>
                <a:ea typeface="Times New Roman"/>
                <a:cs typeface="Times New Roman"/>
                <a:sym typeface="Times New Roman"/>
              </a:rPr>
              <a:t>Ensemble Learning Model Development: </a:t>
            </a:r>
            <a:r>
              <a:rPr lang="en-US" sz="1600">
                <a:solidFill>
                  <a:srgbClr val="342E22"/>
                </a:solidFill>
                <a:latin typeface="Times New Roman"/>
                <a:ea typeface="Times New Roman"/>
                <a:cs typeface="Times New Roman"/>
                <a:sym typeface="Times New Roman"/>
              </a:rPr>
              <a:t>Develop a robust classification model using </a:t>
            </a:r>
            <a:endParaRPr sz="1600">
              <a:solidFill>
                <a:srgbClr val="342E22"/>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lang="en-US" sz="1600">
                <a:solidFill>
                  <a:srgbClr val="342E22"/>
                </a:solidFill>
                <a:latin typeface="Times New Roman"/>
                <a:ea typeface="Times New Roman"/>
                <a:cs typeface="Times New Roman"/>
                <a:sym typeface="Times New Roman"/>
              </a:rPr>
              <a:t>ensemble techniques.</a:t>
            </a:r>
            <a:endParaRPr sz="1600">
              <a:solidFill>
                <a:srgbClr val="342E22"/>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b="1" sz="1600">
              <a:solidFill>
                <a:srgbClr val="342E22"/>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342E22"/>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342E22"/>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342E22"/>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342E22"/>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rgbClr val="342E22"/>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229925" y="110488"/>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2857"/>
              <a:buNone/>
            </a:pPr>
            <a:r>
              <a:rPr lang="en-US" sz="2800">
                <a:solidFill>
                  <a:schemeClr val="dk2"/>
                </a:solidFill>
                <a:latin typeface="Times New Roman"/>
                <a:ea typeface="Times New Roman"/>
                <a:cs typeface="Times New Roman"/>
                <a:sym typeface="Times New Roman"/>
              </a:rPr>
              <a:t> </a:t>
            </a:r>
            <a:br>
              <a:rPr lang="en-US" sz="2800">
                <a:solidFill>
                  <a:schemeClr val="dk2"/>
                </a:solidFill>
                <a:latin typeface="Times New Roman"/>
                <a:ea typeface="Times New Roman"/>
                <a:cs typeface="Times New Roman"/>
                <a:sym typeface="Times New Roman"/>
              </a:rPr>
            </a:br>
            <a:endParaRPr sz="2800">
              <a:latin typeface="Times New Roman"/>
              <a:ea typeface="Times New Roman"/>
              <a:cs typeface="Times New Roman"/>
              <a:sym typeface="Times New Roman"/>
            </a:endParaRPr>
          </a:p>
        </p:txBody>
      </p:sp>
      <p:sp>
        <p:nvSpPr>
          <p:cNvPr id="131" name="Google Shape;131;p22"/>
          <p:cNvSpPr txBox="1"/>
          <p:nvPr>
            <p:ph idx="1" type="body"/>
          </p:nvPr>
        </p:nvSpPr>
        <p:spPr>
          <a:xfrm>
            <a:off x="311700" y="723632"/>
            <a:ext cx="8520600" cy="3302700"/>
          </a:xfrm>
          <a:prstGeom prst="rect">
            <a:avLst/>
          </a:prstGeom>
          <a:noFill/>
          <a:ln>
            <a:noFill/>
          </a:ln>
        </p:spPr>
        <p:txBody>
          <a:bodyPr anchorCtr="0" anchor="t" bIns="91425" lIns="91425" spcFirstLastPara="1" rIns="91425" wrap="square" tIns="91425">
            <a:noAutofit/>
          </a:bodyPr>
          <a:lstStyle/>
          <a:p>
            <a:pPr indent="-336550" lvl="0" marL="457200" rtl="0" algn="just">
              <a:lnSpc>
                <a:spcPct val="150000"/>
              </a:lnSpc>
              <a:spcBef>
                <a:spcPts val="0"/>
              </a:spcBef>
              <a:spcAft>
                <a:spcPts val="0"/>
              </a:spcAft>
              <a:buClr>
                <a:srgbClr val="003300"/>
              </a:buClr>
              <a:buSzPts val="1700"/>
              <a:buFont typeface="Arial"/>
              <a:buAutoNum type="arabicPeriod" startAt="5"/>
            </a:pPr>
            <a:r>
              <a:rPr b="1" lang="en-US" sz="1600">
                <a:solidFill>
                  <a:srgbClr val="342E22"/>
                </a:solidFill>
                <a:latin typeface="Times New Roman"/>
                <a:ea typeface="Times New Roman"/>
                <a:cs typeface="Times New Roman"/>
                <a:sym typeface="Times New Roman"/>
              </a:rPr>
              <a:t>Model Evaluation and Performance Assessment</a:t>
            </a:r>
            <a:r>
              <a:rPr b="1" lang="en-US" sz="1600">
                <a:solidFill>
                  <a:srgbClr val="342E22"/>
                </a:solidFill>
                <a:latin typeface="Times New Roman"/>
                <a:ea typeface="Times New Roman"/>
                <a:cs typeface="Times New Roman"/>
                <a:sym typeface="Times New Roman"/>
              </a:rPr>
              <a:t>: </a:t>
            </a:r>
            <a:r>
              <a:rPr lang="en-US" sz="1600">
                <a:solidFill>
                  <a:srgbClr val="342E22"/>
                </a:solidFill>
                <a:latin typeface="Times New Roman"/>
                <a:ea typeface="Times New Roman"/>
                <a:cs typeface="Times New Roman"/>
                <a:sym typeface="Times New Roman"/>
              </a:rPr>
              <a:t>Evaluate the model using metrics such as accuracy, precision, recall, and F1-score to ensure that the system can correctly classify ECG signals into different categories, such as normal heart rhythm, abnormal heartbeats, or indications of myocardial infarction. </a:t>
            </a:r>
            <a:endParaRPr sz="1600">
              <a:solidFill>
                <a:srgbClr val="342E22"/>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rgbClr val="003300"/>
              </a:buClr>
              <a:buSzPts val="1700"/>
              <a:buFont typeface="Arial"/>
              <a:buAutoNum type="arabicPeriod" startAt="5"/>
            </a:pPr>
            <a:r>
              <a:rPr b="1" lang="en-US" sz="1600">
                <a:solidFill>
                  <a:srgbClr val="342E22"/>
                </a:solidFill>
                <a:latin typeface="Times New Roman"/>
                <a:ea typeface="Times New Roman"/>
                <a:cs typeface="Times New Roman"/>
                <a:sym typeface="Times New Roman"/>
              </a:rPr>
              <a:t>Prediction for Early Diagnosis:</a:t>
            </a:r>
            <a:r>
              <a:rPr lang="en-US" sz="1600">
                <a:solidFill>
                  <a:srgbClr val="342E22"/>
                </a:solidFill>
                <a:latin typeface="Times New Roman"/>
                <a:ea typeface="Times New Roman"/>
                <a:cs typeface="Times New Roman"/>
                <a:sym typeface="Times New Roman"/>
              </a:rPr>
              <a:t> </a:t>
            </a:r>
            <a:r>
              <a:rPr lang="en-US" sz="1600">
                <a:solidFill>
                  <a:srgbClr val="342E22"/>
                </a:solidFill>
                <a:latin typeface="Times New Roman"/>
                <a:ea typeface="Times New Roman"/>
                <a:cs typeface="Times New Roman"/>
                <a:sym typeface="Times New Roman"/>
              </a:rPr>
              <a:t>To provide an accurate and timely prediction of cardiovascular diseases, enabling early intervention, and supporting clinical decision making for healthcare professionals. </a:t>
            </a:r>
            <a:endParaRPr sz="1600">
              <a:solidFill>
                <a:srgbClr val="342E22"/>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rgbClr val="342E22"/>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rgbClr val="342E2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29925" y="110488"/>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2857"/>
              <a:buNone/>
            </a:pPr>
            <a:r>
              <a:rPr lang="en-US" sz="2800">
                <a:latin typeface="Times New Roman"/>
                <a:ea typeface="Times New Roman"/>
                <a:cs typeface="Times New Roman"/>
                <a:sym typeface="Times New Roman"/>
              </a:rPr>
              <a:t>METHODOLOGY</a:t>
            </a:r>
            <a:br>
              <a:rPr lang="en-US" sz="2800">
                <a:latin typeface="Times New Roman"/>
                <a:ea typeface="Times New Roman"/>
                <a:cs typeface="Times New Roman"/>
                <a:sym typeface="Times New Roman"/>
              </a:rPr>
            </a:br>
            <a:endParaRPr sz="2800">
              <a:latin typeface="Times New Roman"/>
              <a:ea typeface="Times New Roman"/>
              <a:cs typeface="Times New Roman"/>
              <a:sym typeface="Times New Roman"/>
            </a:endParaRPr>
          </a:p>
        </p:txBody>
      </p:sp>
      <p:sp>
        <p:nvSpPr>
          <p:cNvPr id="137" name="Google Shape;137;p23"/>
          <p:cNvSpPr txBox="1"/>
          <p:nvPr>
            <p:ph idx="1" type="body"/>
          </p:nvPr>
        </p:nvSpPr>
        <p:spPr>
          <a:xfrm>
            <a:off x="311775" y="644525"/>
            <a:ext cx="8520300" cy="44250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Clr>
                <a:srgbClr val="003300"/>
              </a:buClr>
              <a:buSzPts val="1800"/>
              <a:buNone/>
            </a:pPr>
            <a:r>
              <a:rPr b="1" lang="en-US" sz="1600">
                <a:solidFill>
                  <a:srgbClr val="342E22"/>
                </a:solidFill>
                <a:latin typeface="Times New Roman"/>
                <a:ea typeface="Times New Roman"/>
                <a:cs typeface="Times New Roman"/>
                <a:sym typeface="Times New Roman"/>
              </a:rPr>
              <a:t>1. </a:t>
            </a:r>
            <a:r>
              <a:rPr b="1" lang="en-US" sz="1600">
                <a:solidFill>
                  <a:srgbClr val="342E22"/>
                </a:solidFill>
                <a:latin typeface="Times New Roman"/>
                <a:ea typeface="Times New Roman"/>
                <a:cs typeface="Times New Roman"/>
                <a:sym typeface="Times New Roman"/>
              </a:rPr>
              <a:t>ECG Image Collection and Preprocessing </a:t>
            </a:r>
            <a:endParaRPr b="1"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Clr>
                <a:srgbClr val="003300"/>
              </a:buClr>
              <a:buSzPts val="1800"/>
              <a:buNone/>
            </a:pPr>
            <a:r>
              <a:rPr lang="en-US" sz="1600">
                <a:solidFill>
                  <a:srgbClr val="342E22"/>
                </a:solidFill>
                <a:latin typeface="Times New Roman"/>
                <a:ea typeface="Times New Roman"/>
                <a:cs typeface="Times New Roman"/>
                <a:sym typeface="Times New Roman"/>
              </a:rPr>
              <a:t>   - </a:t>
            </a:r>
            <a:r>
              <a:rPr lang="en-US" sz="1600">
                <a:solidFill>
                  <a:srgbClr val="342E22"/>
                </a:solidFill>
                <a:latin typeface="Times New Roman"/>
                <a:ea typeface="Times New Roman"/>
                <a:cs typeface="Times New Roman"/>
                <a:sym typeface="Times New Roman"/>
              </a:rPr>
              <a:t>Collect ECG images in formats such as PNG, JPG, or JPEG.</a:t>
            </a:r>
            <a:endParaRPr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Clr>
                <a:srgbClr val="003300"/>
              </a:buClr>
              <a:buSzPts val="1800"/>
              <a:buNone/>
            </a:pPr>
            <a:r>
              <a:rPr lang="en-US" sz="1600">
                <a:solidFill>
                  <a:srgbClr val="342E22"/>
                </a:solidFill>
                <a:latin typeface="Times New Roman"/>
                <a:ea typeface="Times New Roman"/>
                <a:cs typeface="Times New Roman"/>
                <a:sym typeface="Times New Roman"/>
              </a:rPr>
              <a:t>   - Convert images to grayscale to simplify analysis and reduce complexity.</a:t>
            </a:r>
            <a:endParaRPr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Clr>
                <a:srgbClr val="003300"/>
              </a:buClr>
              <a:buSzPts val="1800"/>
              <a:buNone/>
            </a:pPr>
            <a:r>
              <a:rPr b="1" lang="en-US" sz="1600">
                <a:solidFill>
                  <a:srgbClr val="342E22"/>
                </a:solidFill>
                <a:latin typeface="Times New Roman"/>
                <a:ea typeface="Times New Roman"/>
                <a:cs typeface="Times New Roman"/>
                <a:sym typeface="Times New Roman"/>
              </a:rPr>
              <a:t>2. </a:t>
            </a:r>
            <a:r>
              <a:rPr b="1" lang="en-US" sz="1600">
                <a:solidFill>
                  <a:srgbClr val="342E22"/>
                </a:solidFill>
                <a:latin typeface="Times New Roman"/>
                <a:ea typeface="Times New Roman"/>
                <a:cs typeface="Times New Roman"/>
                <a:sym typeface="Times New Roman"/>
              </a:rPr>
              <a:t>Dividing ECG Leads</a:t>
            </a:r>
            <a:endParaRPr/>
          </a:p>
          <a:p>
            <a:pPr indent="0" lvl="0" marL="114300" rtl="0" algn="just">
              <a:lnSpc>
                <a:spcPct val="150000"/>
              </a:lnSpc>
              <a:spcBef>
                <a:spcPts val="0"/>
              </a:spcBef>
              <a:spcAft>
                <a:spcPts val="0"/>
              </a:spcAft>
              <a:buClr>
                <a:srgbClr val="003300"/>
              </a:buClr>
              <a:buSzPts val="1800"/>
              <a:buNone/>
            </a:pPr>
            <a:r>
              <a:rPr lang="en-US" sz="1600">
                <a:solidFill>
                  <a:srgbClr val="342E22"/>
                </a:solidFill>
                <a:latin typeface="Times New Roman"/>
                <a:ea typeface="Times New Roman"/>
                <a:cs typeface="Times New Roman"/>
                <a:sym typeface="Times New Roman"/>
              </a:rPr>
              <a:t>   - </a:t>
            </a:r>
            <a:r>
              <a:rPr lang="en-US" sz="1600">
                <a:solidFill>
                  <a:srgbClr val="342E22"/>
                </a:solidFill>
                <a:latin typeface="Times New Roman"/>
                <a:ea typeface="Times New Roman"/>
                <a:cs typeface="Times New Roman"/>
                <a:sym typeface="Times New Roman"/>
              </a:rPr>
              <a:t>Divide ECG images into 13 individual leads (12 standard leads and 1 long lead). </a:t>
            </a:r>
            <a:r>
              <a:rPr lang="en-US" sz="1600">
                <a:solidFill>
                  <a:srgbClr val="342E22"/>
                </a:solidFill>
                <a:latin typeface="Times New Roman"/>
                <a:ea typeface="Times New Roman"/>
                <a:cs typeface="Times New Roman"/>
                <a:sym typeface="Times New Roman"/>
              </a:rPr>
              <a:t> </a:t>
            </a:r>
            <a:endParaRPr/>
          </a:p>
          <a:p>
            <a:pPr indent="0" lvl="0" marL="114300" rtl="0" algn="just">
              <a:lnSpc>
                <a:spcPct val="150000"/>
              </a:lnSpc>
              <a:spcBef>
                <a:spcPts val="0"/>
              </a:spcBef>
              <a:spcAft>
                <a:spcPts val="0"/>
              </a:spcAft>
              <a:buClr>
                <a:srgbClr val="003300"/>
              </a:buClr>
              <a:buSzPts val="1800"/>
              <a:buNone/>
            </a:pPr>
            <a:r>
              <a:rPr lang="en-US" sz="1600">
                <a:solidFill>
                  <a:srgbClr val="342E22"/>
                </a:solidFill>
                <a:latin typeface="Times New Roman"/>
                <a:ea typeface="Times New Roman"/>
                <a:cs typeface="Times New Roman"/>
                <a:sym typeface="Times New Roman"/>
              </a:rPr>
              <a:t>   - </a:t>
            </a:r>
            <a:r>
              <a:rPr lang="en-US" sz="1600">
                <a:solidFill>
                  <a:srgbClr val="342E22"/>
                </a:solidFill>
                <a:latin typeface="Times New Roman"/>
                <a:ea typeface="Times New Roman"/>
                <a:cs typeface="Times New Roman"/>
                <a:sym typeface="Times New Roman"/>
              </a:rPr>
              <a:t>Treat each lead as a separate region of interest (ROI) for analysis.</a:t>
            </a:r>
            <a:endParaRPr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Clr>
                <a:srgbClr val="003300"/>
              </a:buClr>
              <a:buSzPts val="1800"/>
              <a:buNone/>
            </a:pPr>
            <a:r>
              <a:rPr b="1" lang="en-US" sz="1600">
                <a:solidFill>
                  <a:srgbClr val="342E22"/>
                </a:solidFill>
                <a:latin typeface="Times New Roman"/>
                <a:ea typeface="Times New Roman"/>
                <a:cs typeface="Times New Roman"/>
                <a:sym typeface="Times New Roman"/>
              </a:rPr>
              <a:t>3. Signal Extraction and Feature Scaling </a:t>
            </a:r>
            <a:endParaRPr b="1" sz="1600">
              <a:solidFill>
                <a:srgbClr val="342E22"/>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US" sz="1600">
                <a:solidFill>
                  <a:srgbClr val="342E22"/>
                </a:solidFill>
                <a:latin typeface="Times New Roman"/>
                <a:ea typeface="Times New Roman"/>
                <a:cs typeface="Times New Roman"/>
                <a:sym typeface="Times New Roman"/>
              </a:rPr>
              <a:t>      </a:t>
            </a:r>
            <a:r>
              <a:rPr b="1" lang="en-US" sz="1600">
                <a:solidFill>
                  <a:srgbClr val="342E22"/>
                </a:solidFill>
                <a:latin typeface="Times New Roman"/>
                <a:ea typeface="Times New Roman"/>
                <a:cs typeface="Times New Roman"/>
                <a:sym typeface="Times New Roman"/>
              </a:rPr>
              <a:t>- </a:t>
            </a:r>
            <a:r>
              <a:rPr lang="en-US" sz="1600">
                <a:solidFill>
                  <a:srgbClr val="342E22"/>
                </a:solidFill>
                <a:latin typeface="Times New Roman"/>
                <a:ea typeface="Times New Roman"/>
                <a:cs typeface="Times New Roman"/>
                <a:sym typeface="Times New Roman"/>
              </a:rPr>
              <a:t>Enhance ECG signals using contour detection to extract features.</a:t>
            </a:r>
            <a:endParaRPr sz="1600">
              <a:solidFill>
                <a:srgbClr val="342E22"/>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US" sz="1600">
                <a:solidFill>
                  <a:srgbClr val="342E22"/>
                </a:solidFill>
                <a:latin typeface="Times New Roman"/>
                <a:ea typeface="Times New Roman"/>
                <a:cs typeface="Times New Roman"/>
                <a:sym typeface="Times New Roman"/>
              </a:rPr>
              <a:t>      - Normalize signal values with Min-Max Scaling for machine learning models. </a:t>
            </a:r>
            <a:endParaRPr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b="1" lang="en-US" sz="1600">
                <a:solidFill>
                  <a:srgbClr val="342E22"/>
                </a:solidFill>
                <a:latin typeface="Times New Roman"/>
                <a:ea typeface="Times New Roman"/>
                <a:cs typeface="Times New Roman"/>
                <a:sym typeface="Times New Roman"/>
              </a:rPr>
              <a:t>4. Dimensionality Reduction with PCA</a:t>
            </a:r>
            <a:endParaRPr b="1"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b="1" lang="en-US" sz="1600">
                <a:solidFill>
                  <a:srgbClr val="342E22"/>
                </a:solidFill>
                <a:latin typeface="Times New Roman"/>
                <a:ea typeface="Times New Roman"/>
                <a:cs typeface="Times New Roman"/>
                <a:sym typeface="Times New Roman"/>
              </a:rPr>
              <a:t>    -  </a:t>
            </a:r>
            <a:r>
              <a:rPr lang="en-US" sz="1600">
                <a:solidFill>
                  <a:srgbClr val="342E22"/>
                </a:solidFill>
                <a:latin typeface="Times New Roman"/>
                <a:ea typeface="Times New Roman"/>
                <a:cs typeface="Times New Roman"/>
                <a:sym typeface="Times New Roman"/>
              </a:rPr>
              <a:t>Use Principal Component Analysis (PCA) to reduce dimensionality.</a:t>
            </a:r>
            <a:endParaRPr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lang="en-US" sz="1600">
                <a:solidFill>
                  <a:srgbClr val="342E22"/>
                </a:solidFill>
                <a:latin typeface="Times New Roman"/>
                <a:ea typeface="Times New Roman"/>
                <a:cs typeface="Times New Roman"/>
                <a:sym typeface="Times New Roman"/>
              </a:rPr>
              <a:t>    -  Retain the most significant features while removing redundant information. </a:t>
            </a:r>
            <a:endParaRPr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t/>
            </a:r>
            <a:endParaRPr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Clr>
                <a:srgbClr val="003300"/>
              </a:buClr>
              <a:buSzPts val="1800"/>
              <a:buNone/>
            </a:pPr>
            <a:r>
              <a:t/>
            </a:r>
            <a:endParaRPr b="1" sz="1600">
              <a:solidFill>
                <a:srgbClr val="342E22"/>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Clr>
                <a:srgbClr val="003300"/>
              </a:buClr>
              <a:buSzPts val="1800"/>
              <a:buNone/>
            </a:pPr>
            <a:r>
              <a:rPr lang="en-US" sz="1600">
                <a:solidFill>
                  <a:srgbClr val="342E22"/>
                </a:solidFill>
                <a:latin typeface="Times New Roman"/>
                <a:ea typeface="Times New Roman"/>
                <a:cs typeface="Times New Roman"/>
                <a:sym typeface="Times New Roman"/>
              </a:rPr>
              <a:t>   </a:t>
            </a:r>
            <a:endParaRPr sz="1600">
              <a:solidFill>
                <a:srgbClr val="342E2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1" type="body"/>
          </p:nvPr>
        </p:nvSpPr>
        <p:spPr>
          <a:xfrm>
            <a:off x="187423" y="386255"/>
            <a:ext cx="8769153" cy="422656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Clr>
                <a:srgbClr val="003300"/>
              </a:buClr>
              <a:buSzPts val="1800"/>
              <a:buNone/>
            </a:pPr>
            <a:r>
              <a:rPr b="1" lang="en-US" sz="1600">
                <a:solidFill>
                  <a:srgbClr val="191611"/>
                </a:solidFill>
                <a:latin typeface="Times New Roman"/>
                <a:ea typeface="Times New Roman"/>
                <a:cs typeface="Times New Roman"/>
                <a:sym typeface="Times New Roman"/>
              </a:rPr>
              <a:t>5. </a:t>
            </a:r>
            <a:r>
              <a:rPr b="1" lang="en-US" sz="1600">
                <a:solidFill>
                  <a:srgbClr val="191611"/>
                </a:solidFill>
                <a:latin typeface="Times New Roman"/>
                <a:ea typeface="Times New Roman"/>
                <a:cs typeface="Times New Roman"/>
                <a:sym typeface="Times New Roman"/>
              </a:rPr>
              <a:t> </a:t>
            </a:r>
            <a:r>
              <a:rPr b="1" lang="en-US" sz="1600">
                <a:solidFill>
                  <a:srgbClr val="191611"/>
                </a:solidFill>
                <a:latin typeface="Times New Roman"/>
                <a:ea typeface="Times New Roman"/>
                <a:cs typeface="Times New Roman"/>
                <a:sym typeface="Times New Roman"/>
              </a:rPr>
              <a:t>Ensemble Learning for Classification</a:t>
            </a:r>
            <a:r>
              <a:rPr b="1" lang="en-US" sz="1600">
                <a:solidFill>
                  <a:srgbClr val="191611"/>
                </a:solidFill>
                <a:latin typeface="Times New Roman"/>
                <a:ea typeface="Times New Roman"/>
                <a:cs typeface="Times New Roman"/>
                <a:sym typeface="Times New Roman"/>
              </a:rPr>
              <a:t>  </a:t>
            </a:r>
            <a:endParaRPr/>
          </a:p>
          <a:p>
            <a:pPr indent="0" lvl="0" marL="114300" rtl="0" algn="just">
              <a:lnSpc>
                <a:spcPct val="150000"/>
              </a:lnSpc>
              <a:spcBef>
                <a:spcPts val="0"/>
              </a:spcBef>
              <a:spcAft>
                <a:spcPts val="0"/>
              </a:spcAft>
              <a:buClr>
                <a:srgbClr val="003300"/>
              </a:buClr>
              <a:buSzPts val="1800"/>
              <a:buNone/>
            </a:pPr>
            <a:r>
              <a:rPr lang="en-US" sz="1600">
                <a:solidFill>
                  <a:srgbClr val="191611"/>
                </a:solidFill>
                <a:latin typeface="Times New Roman"/>
                <a:ea typeface="Times New Roman"/>
                <a:cs typeface="Times New Roman"/>
                <a:sym typeface="Times New Roman"/>
              </a:rPr>
              <a:t>   - </a:t>
            </a:r>
            <a:r>
              <a:rPr lang="en-US" sz="1600">
                <a:solidFill>
                  <a:srgbClr val="191611"/>
                </a:solidFill>
                <a:latin typeface="Times New Roman"/>
                <a:ea typeface="Times New Roman"/>
                <a:cs typeface="Times New Roman"/>
                <a:sym typeface="Times New Roman"/>
              </a:rPr>
              <a:t>Employ Logistic Regression, KNN, Decision Trees, Random Forest, and Naive Bayes. </a:t>
            </a:r>
            <a:endParaRPr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lang="en-US" sz="1600">
                <a:solidFill>
                  <a:srgbClr val="191611"/>
                </a:solidFill>
                <a:latin typeface="Times New Roman"/>
                <a:ea typeface="Times New Roman"/>
                <a:cs typeface="Times New Roman"/>
                <a:sym typeface="Times New Roman"/>
              </a:rPr>
              <a:t>   - Combine predictions of individual models for a robust final diagnosis. </a:t>
            </a:r>
            <a:endParaRPr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Clr>
                <a:srgbClr val="003300"/>
              </a:buClr>
              <a:buSzPts val="1800"/>
              <a:buNone/>
            </a:pPr>
            <a:r>
              <a:rPr b="1" lang="en-US" sz="1600">
                <a:solidFill>
                  <a:srgbClr val="191611"/>
                </a:solidFill>
                <a:latin typeface="Times New Roman"/>
                <a:ea typeface="Times New Roman"/>
                <a:cs typeface="Times New Roman"/>
                <a:sym typeface="Times New Roman"/>
              </a:rPr>
              <a:t>6. Model Training and Evaluation </a:t>
            </a:r>
            <a:endParaRPr b="1"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lang="en-US" sz="1600">
                <a:solidFill>
                  <a:srgbClr val="191611"/>
                </a:solidFill>
                <a:latin typeface="Times New Roman"/>
                <a:ea typeface="Times New Roman"/>
                <a:cs typeface="Times New Roman"/>
                <a:sym typeface="Times New Roman"/>
              </a:rPr>
              <a:t>    - </a:t>
            </a:r>
            <a:r>
              <a:rPr lang="en-US" sz="1600">
                <a:solidFill>
                  <a:srgbClr val="191611"/>
                </a:solidFill>
                <a:latin typeface="Times New Roman"/>
                <a:ea typeface="Times New Roman"/>
                <a:cs typeface="Times New Roman"/>
                <a:sym typeface="Times New Roman"/>
              </a:rPr>
              <a:t>Train models on labeled ECG data and apply cross-validation. </a:t>
            </a:r>
            <a:endParaRPr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lang="en-US" sz="1600">
                <a:solidFill>
                  <a:srgbClr val="191611"/>
                </a:solidFill>
                <a:latin typeface="Times New Roman"/>
                <a:ea typeface="Times New Roman"/>
                <a:cs typeface="Times New Roman"/>
                <a:sym typeface="Times New Roman"/>
              </a:rPr>
              <a:t>    -  Evaluate performance using metrics like accuracy, precision, recall, and F1-score. </a:t>
            </a:r>
            <a:endParaRPr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lang="en-US" sz="1600">
                <a:solidFill>
                  <a:srgbClr val="191611"/>
                </a:solidFill>
                <a:latin typeface="Times New Roman"/>
                <a:ea typeface="Times New Roman"/>
                <a:cs typeface="Times New Roman"/>
                <a:sym typeface="Times New Roman"/>
              </a:rPr>
              <a:t>    - Select the best-performing model based on evaluation results. </a:t>
            </a:r>
            <a:endParaRPr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b="1" lang="en-US" sz="1600">
                <a:solidFill>
                  <a:srgbClr val="191611"/>
                </a:solidFill>
                <a:latin typeface="Times New Roman"/>
                <a:ea typeface="Times New Roman"/>
                <a:cs typeface="Times New Roman"/>
                <a:sym typeface="Times New Roman"/>
              </a:rPr>
              <a:t>7. Prediction and Results </a:t>
            </a:r>
            <a:endParaRPr b="1"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b="1" lang="en-US" sz="1600">
                <a:solidFill>
                  <a:srgbClr val="191611"/>
                </a:solidFill>
                <a:latin typeface="Times New Roman"/>
                <a:ea typeface="Times New Roman"/>
                <a:cs typeface="Times New Roman"/>
                <a:sym typeface="Times New Roman"/>
              </a:rPr>
              <a:t>    - </a:t>
            </a:r>
            <a:r>
              <a:rPr lang="en-US" sz="1600">
                <a:solidFill>
                  <a:srgbClr val="191611"/>
                </a:solidFill>
                <a:latin typeface="Times New Roman"/>
                <a:ea typeface="Times New Roman"/>
                <a:cs typeface="Times New Roman"/>
                <a:sym typeface="Times New Roman"/>
              </a:rPr>
              <a:t>Use the trained model to predict cardiovascular diseases, such as myocardial infarction. </a:t>
            </a:r>
            <a:endParaRPr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None/>
            </a:pPr>
            <a:r>
              <a:rPr lang="en-US" sz="1600">
                <a:solidFill>
                  <a:srgbClr val="191611"/>
                </a:solidFill>
                <a:latin typeface="Times New Roman"/>
                <a:ea typeface="Times New Roman"/>
                <a:cs typeface="Times New Roman"/>
                <a:sym typeface="Times New Roman"/>
              </a:rPr>
              <a:t>    - Provide a diagnostic output to assist healthcare professionals in decision-making </a:t>
            </a:r>
            <a:endParaRPr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Clr>
                <a:srgbClr val="003300"/>
              </a:buClr>
              <a:buSzPts val="1800"/>
              <a:buNone/>
            </a:pPr>
            <a:r>
              <a:t/>
            </a:r>
            <a:endParaRPr b="1"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Clr>
                <a:srgbClr val="003300"/>
              </a:buClr>
              <a:buSzPts val="1800"/>
              <a:buNone/>
            </a:pPr>
            <a:r>
              <a:t/>
            </a:r>
            <a:endParaRPr sz="1600">
              <a:solidFill>
                <a:srgbClr val="342E22"/>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2800">
                <a:latin typeface="Times New Roman"/>
                <a:ea typeface="Times New Roman"/>
                <a:cs typeface="Times New Roman"/>
                <a:sym typeface="Times New Roman"/>
              </a:rPr>
              <a:t>ARCHITECTURAL DESIGN</a:t>
            </a:r>
            <a:endParaRPr/>
          </a:p>
        </p:txBody>
      </p:sp>
      <p:pic>
        <p:nvPicPr>
          <p:cNvPr id="148" name="Google Shape;148;p25"/>
          <p:cNvPicPr preferRelativeResize="0"/>
          <p:nvPr/>
        </p:nvPicPr>
        <p:blipFill>
          <a:blip r:embed="rId3">
            <a:alphaModFix/>
          </a:blip>
          <a:stretch>
            <a:fillRect/>
          </a:stretch>
        </p:blipFill>
        <p:spPr>
          <a:xfrm>
            <a:off x="924838" y="707400"/>
            <a:ext cx="7294325" cy="4131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59452" y="68773"/>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2800"/>
              <a:t>Detailed Design</a:t>
            </a:r>
            <a:endParaRPr sz="2800">
              <a:latin typeface="Times New Roman"/>
              <a:ea typeface="Times New Roman"/>
              <a:cs typeface="Times New Roman"/>
              <a:sym typeface="Times New Roman"/>
            </a:endParaRPr>
          </a:p>
        </p:txBody>
      </p:sp>
      <p:pic>
        <p:nvPicPr>
          <p:cNvPr id="154" name="Google Shape;154;p26"/>
          <p:cNvPicPr preferRelativeResize="0"/>
          <p:nvPr/>
        </p:nvPicPr>
        <p:blipFill>
          <a:blip r:embed="rId3">
            <a:alphaModFix/>
          </a:blip>
          <a:stretch>
            <a:fillRect/>
          </a:stretch>
        </p:blipFill>
        <p:spPr>
          <a:xfrm>
            <a:off x="22413" y="554149"/>
            <a:ext cx="8977500" cy="4400125"/>
          </a:xfrm>
          <a:prstGeom prst="rect">
            <a:avLst/>
          </a:prstGeom>
          <a:noFill/>
          <a:ln>
            <a:noFill/>
          </a:ln>
        </p:spPr>
      </p:pic>
      <p:pic>
        <p:nvPicPr>
          <p:cNvPr id="155" name="Google Shape;155;p26"/>
          <p:cNvPicPr preferRelativeResize="0"/>
          <p:nvPr/>
        </p:nvPicPr>
        <p:blipFill>
          <a:blip r:embed="rId4">
            <a:alphaModFix/>
          </a:blip>
          <a:stretch>
            <a:fillRect/>
          </a:stretch>
        </p:blipFill>
        <p:spPr>
          <a:xfrm>
            <a:off x="2858200" y="2571750"/>
            <a:ext cx="2289025" cy="2382525"/>
          </a:xfrm>
          <a:prstGeom prst="rect">
            <a:avLst/>
          </a:prstGeom>
          <a:noFill/>
          <a:ln>
            <a:noFill/>
          </a:ln>
        </p:spPr>
      </p:pic>
      <p:pic>
        <p:nvPicPr>
          <p:cNvPr id="156" name="Google Shape;156;p26"/>
          <p:cNvPicPr preferRelativeResize="0"/>
          <p:nvPr/>
        </p:nvPicPr>
        <p:blipFill>
          <a:blip r:embed="rId5">
            <a:alphaModFix/>
          </a:blip>
          <a:stretch>
            <a:fillRect/>
          </a:stretch>
        </p:blipFill>
        <p:spPr>
          <a:xfrm>
            <a:off x="59450" y="2571750"/>
            <a:ext cx="2721225" cy="238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90720" y="10"/>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2800"/>
              <a:t>DATA FLOW DIAGRAMS</a:t>
            </a:r>
            <a:endParaRPr sz="2800">
              <a:latin typeface="Times New Roman"/>
              <a:ea typeface="Times New Roman"/>
              <a:cs typeface="Times New Roman"/>
              <a:sym typeface="Times New Roman"/>
            </a:endParaRPr>
          </a:p>
        </p:txBody>
      </p:sp>
      <p:sp>
        <p:nvSpPr>
          <p:cNvPr id="162" name="Google Shape;162;p27"/>
          <p:cNvSpPr txBox="1"/>
          <p:nvPr/>
        </p:nvSpPr>
        <p:spPr>
          <a:xfrm>
            <a:off x="4220845" y="2334895"/>
            <a:ext cx="260350" cy="15176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F7F7F"/>
              </a:solidFill>
              <a:latin typeface="Arial"/>
              <a:ea typeface="Arial"/>
              <a:cs typeface="Arial"/>
              <a:sym typeface="Arial"/>
            </a:endParaRPr>
          </a:p>
        </p:txBody>
      </p:sp>
      <p:pic>
        <p:nvPicPr>
          <p:cNvPr id="163" name="Google Shape;163;p27"/>
          <p:cNvPicPr preferRelativeResize="0"/>
          <p:nvPr/>
        </p:nvPicPr>
        <p:blipFill>
          <a:blip r:embed="rId3">
            <a:alphaModFix/>
          </a:blip>
          <a:stretch>
            <a:fillRect/>
          </a:stretch>
        </p:blipFill>
        <p:spPr>
          <a:xfrm>
            <a:off x="114825" y="472550"/>
            <a:ext cx="8908000" cy="4568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74760" y="35494"/>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2800"/>
              <a:t>USE CASE DIAGRAM</a:t>
            </a:r>
            <a:endParaRPr sz="2800">
              <a:latin typeface="Times New Roman"/>
              <a:ea typeface="Times New Roman"/>
              <a:cs typeface="Times New Roman"/>
              <a:sym typeface="Times New Roman"/>
            </a:endParaRPr>
          </a:p>
        </p:txBody>
      </p:sp>
      <p:pic>
        <p:nvPicPr>
          <p:cNvPr id="169" name="Google Shape;169;p28"/>
          <p:cNvPicPr preferRelativeResize="0"/>
          <p:nvPr/>
        </p:nvPicPr>
        <p:blipFill>
          <a:blip r:embed="rId3">
            <a:alphaModFix/>
          </a:blip>
          <a:stretch>
            <a:fillRect/>
          </a:stretch>
        </p:blipFill>
        <p:spPr>
          <a:xfrm>
            <a:off x="976851" y="539675"/>
            <a:ext cx="7183950" cy="4411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100870" y="28769"/>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2800"/>
              <a:t>SEQUENCE DIAGRAM</a:t>
            </a:r>
            <a:endParaRPr sz="2800">
              <a:latin typeface="Times New Roman"/>
              <a:ea typeface="Times New Roman"/>
              <a:cs typeface="Times New Roman"/>
              <a:sym typeface="Times New Roman"/>
            </a:endParaRPr>
          </a:p>
        </p:txBody>
      </p:sp>
      <p:pic>
        <p:nvPicPr>
          <p:cNvPr id="175" name="Google Shape;175;p29"/>
          <p:cNvPicPr preferRelativeResize="0"/>
          <p:nvPr/>
        </p:nvPicPr>
        <p:blipFill>
          <a:blip r:embed="rId3">
            <a:alphaModFix/>
          </a:blip>
          <a:stretch>
            <a:fillRect/>
          </a:stretch>
        </p:blipFill>
        <p:spPr>
          <a:xfrm>
            <a:off x="221350" y="614975"/>
            <a:ext cx="8850750" cy="438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0"/>
          <p:cNvPicPr preferRelativeResize="0"/>
          <p:nvPr/>
        </p:nvPicPr>
        <p:blipFill>
          <a:blip r:embed="rId3">
            <a:alphaModFix/>
          </a:blip>
          <a:stretch>
            <a:fillRect/>
          </a:stretch>
        </p:blipFill>
        <p:spPr>
          <a:xfrm>
            <a:off x="149225" y="467025"/>
            <a:ext cx="8839201" cy="4390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txBox="1"/>
          <p:nvPr>
            <p:ph type="title"/>
          </p:nvPr>
        </p:nvSpPr>
        <p:spPr>
          <a:xfrm>
            <a:off x="106748" y="83793"/>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2800">
                <a:latin typeface="Times New Roman"/>
                <a:ea typeface="Times New Roman"/>
                <a:cs typeface="Times New Roman"/>
                <a:sym typeface="Times New Roman"/>
              </a:rPr>
              <a:t>CONTENTS</a:t>
            </a:r>
            <a:endParaRPr sz="2800">
              <a:latin typeface="Times New Roman"/>
              <a:ea typeface="Times New Roman"/>
              <a:cs typeface="Times New Roman"/>
              <a:sym typeface="Times New Roman"/>
            </a:endParaRPr>
          </a:p>
        </p:txBody>
      </p:sp>
      <p:sp>
        <p:nvSpPr>
          <p:cNvPr id="80" name="Google Shape;80;p13"/>
          <p:cNvSpPr txBox="1"/>
          <p:nvPr>
            <p:ph idx="1" type="body"/>
          </p:nvPr>
        </p:nvSpPr>
        <p:spPr>
          <a:xfrm>
            <a:off x="106748" y="685799"/>
            <a:ext cx="10203900" cy="4373907"/>
          </a:xfrm>
          <a:prstGeom prst="rect">
            <a:avLst/>
          </a:prstGeom>
          <a:noFill/>
          <a:ln>
            <a:noFill/>
          </a:ln>
        </p:spPr>
        <p:txBody>
          <a:bodyPr anchorCtr="0" anchor="t" bIns="91425" lIns="91425" spcFirstLastPara="1" rIns="91425" wrap="square" tIns="91425">
            <a:noAutofit/>
          </a:bodyPr>
          <a:lstStyle/>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Abstract</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Introduction</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Literature Survey</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Problem Statement</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Objectives</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Methodology</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Architecture Diagram</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Detailed Design</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Data Flow Diagram</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Use case Diagram</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Sequence Diagram</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Implementation</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Results With Snapshots</a:t>
            </a:r>
            <a:endParaRPr sz="200">
              <a:solidFill>
                <a:srgbClr val="070605"/>
              </a:solidFill>
            </a:endParaRPr>
          </a:p>
          <a:p>
            <a:pPr indent="-312615" lvl="0" marL="457200" rtl="0" algn="l">
              <a:lnSpc>
                <a:spcPct val="120000"/>
              </a:lnSpc>
              <a:spcBef>
                <a:spcPts val="0"/>
              </a:spcBef>
              <a:spcAft>
                <a:spcPts val="0"/>
              </a:spcAft>
              <a:buClr>
                <a:srgbClr val="070605"/>
              </a:buClr>
              <a:buSzPts val="1323"/>
              <a:buChar char="●"/>
            </a:pPr>
            <a:r>
              <a:rPr lang="en-US" sz="1623">
                <a:solidFill>
                  <a:srgbClr val="070605"/>
                </a:solidFill>
                <a:latin typeface="Times New Roman"/>
                <a:ea typeface="Times New Roman"/>
                <a:cs typeface="Times New Roman"/>
                <a:sym typeface="Times New Roman"/>
              </a:rPr>
              <a:t>References</a:t>
            </a:r>
            <a:endParaRPr sz="200">
              <a:solidFill>
                <a:srgbClr val="070605"/>
              </a:solidFill>
            </a:endParaRPr>
          </a:p>
          <a:p>
            <a:pPr indent="-228600" lvl="0" marL="457200" rtl="0" algn="l">
              <a:lnSpc>
                <a:spcPct val="115000"/>
              </a:lnSpc>
              <a:spcBef>
                <a:spcPts val="0"/>
              </a:spcBef>
              <a:spcAft>
                <a:spcPts val="0"/>
              </a:spcAft>
              <a:buSzPts val="4500"/>
              <a:buNone/>
            </a:pPr>
            <a:r>
              <a:t/>
            </a:r>
            <a:endParaRPr/>
          </a:p>
          <a:p>
            <a:pPr indent="-228600" lvl="0" marL="457200" rtl="0" algn="l">
              <a:lnSpc>
                <a:spcPct val="115000"/>
              </a:lnSpc>
              <a:spcBef>
                <a:spcPts val="0"/>
              </a:spcBef>
              <a:spcAft>
                <a:spcPts val="0"/>
              </a:spcAft>
              <a:buSzPts val="4500"/>
              <a:buNone/>
            </a:pPr>
            <a:r>
              <a:t/>
            </a:r>
            <a:endParaRPr/>
          </a:p>
          <a:p>
            <a:pPr indent="-228600" lvl="0" marL="457200" rtl="0" algn="l">
              <a:lnSpc>
                <a:spcPct val="115000"/>
              </a:lnSpc>
              <a:spcBef>
                <a:spcPts val="0"/>
              </a:spcBef>
              <a:spcAft>
                <a:spcPts val="0"/>
              </a:spcAft>
              <a:buSzPts val="45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60521" y="80816"/>
            <a:ext cx="8520600" cy="707400"/>
          </a:xfrm>
          <a:prstGeom prst="rect">
            <a:avLst/>
          </a:prstGeom>
          <a:noFill/>
          <a:ln>
            <a:noFill/>
          </a:ln>
        </p:spPr>
        <p:txBody>
          <a:bodyPr anchorCtr="0" anchor="t" bIns="91425" lIns="91425" spcFirstLastPara="1" rIns="91425" wrap="square" tIns="91425">
            <a:normAutofit/>
          </a:bodyPr>
          <a:lstStyle/>
          <a:p>
            <a:pPr indent="457200" lvl="0" marL="2286000" rtl="0" algn="l">
              <a:lnSpc>
                <a:spcPct val="100000"/>
              </a:lnSpc>
              <a:spcBef>
                <a:spcPts val="0"/>
              </a:spcBef>
              <a:spcAft>
                <a:spcPts val="0"/>
              </a:spcAft>
              <a:buSzPts val="3600"/>
              <a:buNone/>
            </a:pPr>
            <a:r>
              <a:rPr lang="en-US" sz="2800">
                <a:latin typeface="Times New Roman"/>
                <a:ea typeface="Times New Roman"/>
                <a:cs typeface="Times New Roman"/>
                <a:sym typeface="Times New Roman"/>
              </a:rPr>
              <a:t>IMPLEMENTATION</a:t>
            </a:r>
            <a:endParaRPr sz="2800">
              <a:latin typeface="Times New Roman"/>
              <a:ea typeface="Times New Roman"/>
              <a:cs typeface="Times New Roman"/>
              <a:sym typeface="Times New Roman"/>
            </a:endParaRPr>
          </a:p>
        </p:txBody>
      </p:sp>
      <p:sp>
        <p:nvSpPr>
          <p:cNvPr id="186" name="Google Shape;186;p31"/>
          <p:cNvSpPr txBox="1"/>
          <p:nvPr/>
        </p:nvSpPr>
        <p:spPr>
          <a:xfrm>
            <a:off x="817125" y="723300"/>
            <a:ext cx="7764000" cy="42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Open Sans"/>
                <a:ea typeface="Open Sans"/>
                <a:cs typeface="Open Sans"/>
                <a:sym typeface="Open Sans"/>
              </a:rPr>
              <a:t>                                         </a:t>
            </a:r>
            <a:r>
              <a:rPr b="1" lang="en-US" sz="1800">
                <a:solidFill>
                  <a:srgbClr val="191919"/>
                </a:solidFill>
                <a:latin typeface="Times New Roman"/>
                <a:ea typeface="Times New Roman"/>
                <a:cs typeface="Times New Roman"/>
                <a:sym typeface="Times New Roman"/>
              </a:rPr>
              <a:t>Module 1:</a:t>
            </a:r>
            <a:r>
              <a:rPr lang="en-US" sz="1800">
                <a:solidFill>
                  <a:schemeClr val="dk2"/>
                </a:solidFill>
                <a:latin typeface="Open Sans"/>
                <a:ea typeface="Open Sans"/>
                <a:cs typeface="Open Sans"/>
                <a:sym typeface="Open Sans"/>
              </a:rPr>
              <a:t> </a:t>
            </a:r>
            <a:r>
              <a:rPr b="1" lang="en-US" sz="1800">
                <a:solidFill>
                  <a:srgbClr val="191919"/>
                </a:solidFill>
                <a:latin typeface="Times New Roman"/>
                <a:ea typeface="Times New Roman"/>
                <a:cs typeface="Times New Roman"/>
                <a:sym typeface="Times New Roman"/>
              </a:rPr>
              <a:t>Image Processing</a:t>
            </a:r>
            <a:endParaRPr b="1" sz="1800">
              <a:latin typeface="Times New Roman"/>
              <a:ea typeface="Times New Roman"/>
              <a:cs typeface="Times New Roman"/>
              <a:sym typeface="Times New Roman"/>
            </a:endParaRPr>
          </a:p>
          <a:p>
            <a:pPr indent="-354330" lvl="0" marL="469900" marR="9525" rtl="0" algn="l">
              <a:lnSpc>
                <a:spcPct val="114999"/>
              </a:lnSpc>
              <a:spcBef>
                <a:spcPts val="1200"/>
              </a:spcBef>
              <a:spcAft>
                <a:spcPts val="0"/>
              </a:spcAft>
              <a:buSzPts val="1600"/>
              <a:buChar char="●"/>
            </a:pPr>
            <a:r>
              <a:rPr b="1" lang="en-US" sz="1600">
                <a:latin typeface="Times New Roman"/>
                <a:ea typeface="Times New Roman"/>
                <a:cs typeface="Times New Roman"/>
                <a:sym typeface="Times New Roman"/>
              </a:rPr>
              <a:t>Grayscale Conversion</a:t>
            </a:r>
            <a:r>
              <a:rPr lang="en-US" sz="1600">
                <a:latin typeface="Times New Roman"/>
                <a:ea typeface="Times New Roman"/>
                <a:cs typeface="Times New Roman"/>
                <a:sym typeface="Times New Roman"/>
              </a:rPr>
              <a:t>: Transforming RGB ECG images into grayscale to simplify  intensity-based analysis.</a:t>
            </a:r>
            <a:endParaRPr sz="1600">
              <a:latin typeface="Times New Roman"/>
              <a:ea typeface="Times New Roman"/>
              <a:cs typeface="Times New Roman"/>
              <a:sym typeface="Times New Roman"/>
            </a:endParaRPr>
          </a:p>
          <a:p>
            <a:pPr indent="0" lvl="0" marL="0" marR="9525" rtl="0" algn="l">
              <a:lnSpc>
                <a:spcPct val="114999"/>
              </a:lnSpc>
              <a:spcBef>
                <a:spcPts val="1200"/>
              </a:spcBef>
              <a:spcAft>
                <a:spcPts val="0"/>
              </a:spcAft>
              <a:buNone/>
            </a:pPr>
            <a:r>
              <a:t/>
            </a:r>
            <a:endParaRPr sz="1600">
              <a:latin typeface="Times New Roman"/>
              <a:ea typeface="Times New Roman"/>
              <a:cs typeface="Times New Roman"/>
              <a:sym typeface="Times New Roman"/>
            </a:endParaRPr>
          </a:p>
          <a:p>
            <a:pPr indent="-273050" lvl="0" marL="388620" marR="5080" rtl="0" algn="l">
              <a:lnSpc>
                <a:spcPct val="114999"/>
              </a:lnSpc>
              <a:spcBef>
                <a:spcPts val="1385"/>
              </a:spcBef>
              <a:spcAft>
                <a:spcPts val="0"/>
              </a:spcAft>
              <a:buClr>
                <a:srgbClr val="191919"/>
              </a:buClr>
              <a:buSzPts val="1600"/>
              <a:buFont typeface="Times New Roman"/>
              <a:buChar char="●"/>
            </a:pPr>
            <a:r>
              <a:rPr b="1" lang="en-US" sz="1600">
                <a:solidFill>
                  <a:srgbClr val="191919"/>
                </a:solidFill>
                <a:latin typeface="Times New Roman"/>
                <a:ea typeface="Times New Roman"/>
                <a:cs typeface="Times New Roman"/>
                <a:sym typeface="Times New Roman"/>
              </a:rPr>
              <a:t>Gaussian Smoothing</a:t>
            </a:r>
            <a:r>
              <a:rPr lang="en-US" sz="1600">
                <a:solidFill>
                  <a:srgbClr val="191919"/>
                </a:solidFill>
                <a:latin typeface="Times New Roman"/>
                <a:ea typeface="Times New Roman"/>
                <a:cs typeface="Times New Roman"/>
                <a:sym typeface="Times New Roman"/>
              </a:rPr>
              <a:t>: Applying a Gaussian filter to reduce noise and enhance signal  clarity.</a:t>
            </a:r>
            <a:endParaRPr sz="1600">
              <a:solidFill>
                <a:srgbClr val="191919"/>
              </a:solidFill>
              <a:latin typeface="Times New Roman"/>
              <a:ea typeface="Times New Roman"/>
              <a:cs typeface="Times New Roman"/>
              <a:sym typeface="Times New Roman"/>
            </a:endParaRPr>
          </a:p>
          <a:p>
            <a:pPr indent="0" lvl="0" marL="0" marR="9525" rtl="0" algn="l">
              <a:lnSpc>
                <a:spcPct val="114999"/>
              </a:lnSpc>
              <a:spcBef>
                <a:spcPts val="1200"/>
              </a:spcBef>
              <a:spcAft>
                <a:spcPts val="0"/>
              </a:spcAft>
              <a:buNone/>
            </a:pPr>
            <a:r>
              <a:t/>
            </a:r>
            <a:endParaRPr sz="1600">
              <a:latin typeface="Times New Roman"/>
              <a:ea typeface="Times New Roman"/>
              <a:cs typeface="Times New Roman"/>
              <a:sym typeface="Times New Roman"/>
            </a:endParaRPr>
          </a:p>
          <a:p>
            <a:pPr indent="0" lvl="0" marL="457200" marR="9525" rtl="0" algn="l">
              <a:lnSpc>
                <a:spcPct val="114999"/>
              </a:lnSpc>
              <a:spcBef>
                <a:spcPts val="1200"/>
              </a:spcBef>
              <a:spcAft>
                <a:spcPts val="0"/>
              </a:spcAft>
              <a:buNone/>
            </a:pPr>
            <a:r>
              <a:t/>
            </a:r>
            <a:endParaRPr sz="1600">
              <a:latin typeface="Times New Roman"/>
              <a:ea typeface="Times New Roman"/>
              <a:cs typeface="Times New Roman"/>
              <a:sym typeface="Times New Roman"/>
            </a:endParaRPr>
          </a:p>
        </p:txBody>
      </p:sp>
      <p:pic>
        <p:nvPicPr>
          <p:cNvPr id="187" name="Google Shape;187;p31"/>
          <p:cNvPicPr preferRelativeResize="0"/>
          <p:nvPr/>
        </p:nvPicPr>
        <p:blipFill rotWithShape="1">
          <a:blip r:embed="rId3">
            <a:alphaModFix/>
          </a:blip>
          <a:srcRect b="0" l="0" r="0" t="0"/>
          <a:stretch/>
        </p:blipFill>
        <p:spPr>
          <a:xfrm>
            <a:off x="3050400" y="1851570"/>
            <a:ext cx="2889150" cy="479074"/>
          </a:xfrm>
          <a:prstGeom prst="rect">
            <a:avLst/>
          </a:prstGeom>
          <a:noFill/>
          <a:ln>
            <a:noFill/>
          </a:ln>
        </p:spPr>
      </p:pic>
      <p:pic>
        <p:nvPicPr>
          <p:cNvPr id="188" name="Google Shape;188;p31"/>
          <p:cNvPicPr preferRelativeResize="0"/>
          <p:nvPr/>
        </p:nvPicPr>
        <p:blipFill rotWithShape="1">
          <a:blip r:embed="rId4">
            <a:alphaModFix/>
          </a:blip>
          <a:srcRect b="0" l="0" r="0" t="0"/>
          <a:stretch/>
        </p:blipFill>
        <p:spPr>
          <a:xfrm>
            <a:off x="2357450" y="2731800"/>
            <a:ext cx="4741650" cy="229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idx="1" type="body"/>
          </p:nvPr>
        </p:nvSpPr>
        <p:spPr>
          <a:xfrm>
            <a:off x="937625" y="0"/>
            <a:ext cx="7326900" cy="4848600"/>
          </a:xfrm>
          <a:prstGeom prst="rect">
            <a:avLst/>
          </a:prstGeom>
        </p:spPr>
        <p:txBody>
          <a:bodyPr anchorCtr="0" anchor="t" bIns="91425" lIns="91425" spcFirstLastPara="1" rIns="91425" wrap="square" tIns="91425">
            <a:normAutofit/>
          </a:bodyPr>
          <a:lstStyle/>
          <a:p>
            <a:pPr indent="-354330" lvl="0" marL="379095" marR="5080" rtl="0" algn="l">
              <a:lnSpc>
                <a:spcPct val="114999"/>
              </a:lnSpc>
              <a:spcBef>
                <a:spcPts val="0"/>
              </a:spcBef>
              <a:spcAft>
                <a:spcPts val="0"/>
              </a:spcAft>
              <a:buClr>
                <a:srgbClr val="000000"/>
              </a:buClr>
              <a:buSzPts val="1600"/>
              <a:buFont typeface="Arial"/>
              <a:buChar char="●"/>
            </a:pPr>
            <a:r>
              <a:rPr b="1" lang="en-US" sz="1600">
                <a:solidFill>
                  <a:srgbClr val="000000"/>
                </a:solidFill>
                <a:latin typeface="Times New Roman"/>
                <a:ea typeface="Times New Roman"/>
                <a:cs typeface="Times New Roman"/>
                <a:sym typeface="Times New Roman"/>
              </a:rPr>
              <a:t>Contour Extraction</a:t>
            </a:r>
            <a:r>
              <a:rPr lang="en-US" sz="1600">
                <a:solidFill>
                  <a:srgbClr val="000000"/>
                </a:solidFill>
                <a:latin typeface="Times New Roman"/>
                <a:ea typeface="Times New Roman"/>
                <a:cs typeface="Times New Roman"/>
                <a:sym typeface="Times New Roman"/>
              </a:rPr>
              <a:t>: Identifying and extracting contours to outline and isolate ECG  waveforms.</a:t>
            </a:r>
            <a:endParaRPr sz="1600">
              <a:solidFill>
                <a:srgbClr val="000000"/>
              </a:solidFill>
              <a:latin typeface="Times New Roman"/>
              <a:ea typeface="Times New Roman"/>
              <a:cs typeface="Times New Roman"/>
              <a:sym typeface="Times New Roman"/>
            </a:endParaRPr>
          </a:p>
          <a:p>
            <a:pPr indent="0" lvl="0" marL="0" marR="5080" rtl="0" algn="l">
              <a:lnSpc>
                <a:spcPct val="114999"/>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marR="5080" rtl="0" algn="l">
              <a:lnSpc>
                <a:spcPct val="114999"/>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marR="5080" rtl="0" algn="l">
              <a:lnSpc>
                <a:spcPct val="114999"/>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marR="5080" rtl="0" algn="l">
              <a:lnSpc>
                <a:spcPct val="114999"/>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marR="5080" rtl="0" algn="l">
              <a:lnSpc>
                <a:spcPct val="114999"/>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marR="5080" rtl="0" algn="l">
              <a:lnSpc>
                <a:spcPct val="114999"/>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354330" lvl="0" marL="379095" rtl="0" algn="l">
              <a:lnSpc>
                <a:spcPct val="100000"/>
              </a:lnSpc>
              <a:spcBef>
                <a:spcPts val="0"/>
              </a:spcBef>
              <a:spcAft>
                <a:spcPts val="0"/>
              </a:spcAft>
              <a:buClr>
                <a:srgbClr val="000000"/>
              </a:buClr>
              <a:buSzPts val="1600"/>
              <a:buFont typeface="Arial"/>
              <a:buChar char="●"/>
            </a:pPr>
            <a:r>
              <a:rPr b="1" lang="en-US" sz="1600">
                <a:solidFill>
                  <a:srgbClr val="000000"/>
                </a:solidFill>
                <a:latin typeface="Times New Roman"/>
                <a:ea typeface="Times New Roman"/>
                <a:cs typeface="Times New Roman"/>
                <a:sym typeface="Times New Roman"/>
              </a:rPr>
              <a:t>Data Scaling</a:t>
            </a:r>
            <a:r>
              <a:rPr lang="en-US" sz="1600">
                <a:solidFill>
                  <a:srgbClr val="000000"/>
                </a:solidFill>
                <a:latin typeface="Times New Roman"/>
                <a:ea typeface="Times New Roman"/>
                <a:cs typeface="Times New Roman"/>
                <a:sym typeface="Times New Roman"/>
              </a:rPr>
              <a:t>: Standardizing signal data to ensure consistency</a:t>
            </a:r>
            <a:endParaRPr sz="16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marR="5080" rtl="0" algn="l">
              <a:lnSpc>
                <a:spcPct val="114999"/>
              </a:lnSpc>
              <a:spcBef>
                <a:spcPts val="0"/>
              </a:spcBef>
              <a:spcAft>
                <a:spcPts val="0"/>
              </a:spcAft>
              <a:buNone/>
            </a:pPr>
            <a:r>
              <a:t/>
            </a:r>
            <a:endParaRPr sz="1600">
              <a:solidFill>
                <a:srgbClr val="000000"/>
              </a:solidFill>
              <a:latin typeface="Times New Roman"/>
              <a:ea typeface="Times New Roman"/>
              <a:cs typeface="Times New Roman"/>
              <a:sym typeface="Times New Roman"/>
            </a:endParaRPr>
          </a:p>
        </p:txBody>
      </p:sp>
      <p:pic>
        <p:nvPicPr>
          <p:cNvPr id="194" name="Google Shape;194;p32"/>
          <p:cNvPicPr preferRelativeResize="0"/>
          <p:nvPr/>
        </p:nvPicPr>
        <p:blipFill rotWithShape="1">
          <a:blip r:embed="rId3">
            <a:alphaModFix/>
          </a:blip>
          <a:srcRect b="78596" l="0" r="25689" t="0"/>
          <a:stretch/>
        </p:blipFill>
        <p:spPr>
          <a:xfrm>
            <a:off x="1328973" y="895428"/>
            <a:ext cx="4658375" cy="577975"/>
          </a:xfrm>
          <a:prstGeom prst="rect">
            <a:avLst/>
          </a:prstGeom>
          <a:noFill/>
          <a:ln>
            <a:noFill/>
          </a:ln>
        </p:spPr>
      </p:pic>
      <p:pic>
        <p:nvPicPr>
          <p:cNvPr id="195" name="Google Shape;195;p32"/>
          <p:cNvPicPr preferRelativeResize="0"/>
          <p:nvPr/>
        </p:nvPicPr>
        <p:blipFill rotWithShape="1">
          <a:blip r:embed="rId3">
            <a:alphaModFix/>
          </a:blip>
          <a:srcRect b="26130" l="0" r="1623" t="52465"/>
          <a:stretch/>
        </p:blipFill>
        <p:spPr>
          <a:xfrm>
            <a:off x="1328975" y="1473400"/>
            <a:ext cx="6166900" cy="577975"/>
          </a:xfrm>
          <a:prstGeom prst="rect">
            <a:avLst/>
          </a:prstGeom>
          <a:noFill/>
          <a:ln>
            <a:noFill/>
          </a:ln>
        </p:spPr>
      </p:pic>
      <p:pic>
        <p:nvPicPr>
          <p:cNvPr id="196" name="Google Shape;196;p32"/>
          <p:cNvPicPr preferRelativeResize="0"/>
          <p:nvPr/>
        </p:nvPicPr>
        <p:blipFill rotWithShape="1">
          <a:blip r:embed="rId4">
            <a:alphaModFix/>
          </a:blip>
          <a:srcRect b="13134" l="0" r="0" t="-8727"/>
          <a:stretch/>
        </p:blipFill>
        <p:spPr>
          <a:xfrm>
            <a:off x="1165601" y="2876664"/>
            <a:ext cx="6212575" cy="16932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381000" y="386300"/>
            <a:ext cx="37149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070605"/>
                </a:solidFill>
                <a:latin typeface="Times New Roman"/>
                <a:ea typeface="Times New Roman"/>
                <a:cs typeface="Times New Roman"/>
                <a:sym typeface="Times New Roman"/>
              </a:rPr>
              <a:t>Module 2: Front-end(Streamlit)</a:t>
            </a:r>
            <a:endParaRPr b="1" sz="1800">
              <a:solidFill>
                <a:srgbClr val="070605"/>
              </a:solidFill>
              <a:latin typeface="Times New Roman"/>
              <a:ea typeface="Times New Roman"/>
              <a:cs typeface="Times New Roman"/>
              <a:sym typeface="Times New Roman"/>
            </a:endParaRPr>
          </a:p>
        </p:txBody>
      </p:sp>
      <p:sp>
        <p:nvSpPr>
          <p:cNvPr id="202" name="Google Shape;202;p33"/>
          <p:cNvSpPr txBox="1"/>
          <p:nvPr/>
        </p:nvSpPr>
        <p:spPr>
          <a:xfrm>
            <a:off x="460375" y="830800"/>
            <a:ext cx="30957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t>
            </a:r>
            <a:r>
              <a:rPr lang="en-US" sz="1600">
                <a:latin typeface="Times New Roman"/>
                <a:ea typeface="Times New Roman"/>
                <a:cs typeface="Times New Roman"/>
                <a:sym typeface="Times New Roman"/>
              </a:rPr>
              <a:t> </a:t>
            </a:r>
            <a:r>
              <a:rPr b="1" lang="en-US" sz="1600">
                <a:solidFill>
                  <a:srgbClr val="685D46"/>
                </a:solidFill>
                <a:latin typeface="Times New Roman"/>
                <a:ea typeface="Times New Roman"/>
                <a:cs typeface="Times New Roman"/>
                <a:sym typeface="Times New Roman"/>
              </a:rPr>
              <a:t>Importing the library</a:t>
            </a:r>
            <a:endParaRPr b="1" sz="1600">
              <a:solidFill>
                <a:srgbClr val="685D46"/>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pic>
        <p:nvPicPr>
          <p:cNvPr id="203" name="Google Shape;203;p33"/>
          <p:cNvPicPr preferRelativeResize="0"/>
          <p:nvPr/>
        </p:nvPicPr>
        <p:blipFill>
          <a:blip r:embed="rId3">
            <a:alphaModFix/>
          </a:blip>
          <a:stretch>
            <a:fillRect/>
          </a:stretch>
        </p:blipFill>
        <p:spPr>
          <a:xfrm>
            <a:off x="914400" y="1275300"/>
            <a:ext cx="3259964" cy="571500"/>
          </a:xfrm>
          <a:prstGeom prst="rect">
            <a:avLst/>
          </a:prstGeom>
          <a:noFill/>
          <a:ln>
            <a:noFill/>
          </a:ln>
        </p:spPr>
      </p:pic>
      <p:sp>
        <p:nvSpPr>
          <p:cNvPr id="204" name="Google Shape;204;p33"/>
          <p:cNvSpPr txBox="1"/>
          <p:nvPr/>
        </p:nvSpPr>
        <p:spPr>
          <a:xfrm>
            <a:off x="460363" y="1951575"/>
            <a:ext cx="4619700" cy="6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85D46"/>
                </a:solidFill>
                <a:latin typeface="Times New Roman"/>
                <a:ea typeface="Times New Roman"/>
                <a:cs typeface="Times New Roman"/>
                <a:sym typeface="Times New Roman"/>
              </a:rPr>
              <a:t>●</a:t>
            </a:r>
            <a:r>
              <a:rPr lang="en-US" sz="1600">
                <a:solidFill>
                  <a:srgbClr val="685D46"/>
                </a:solidFill>
                <a:latin typeface="Times New Roman"/>
                <a:ea typeface="Times New Roman"/>
                <a:cs typeface="Times New Roman"/>
                <a:sym typeface="Times New Roman"/>
              </a:rPr>
              <a:t> </a:t>
            </a:r>
            <a:r>
              <a:rPr b="1" lang="en-US" sz="1600">
                <a:solidFill>
                  <a:srgbClr val="685D46"/>
                </a:solidFill>
                <a:latin typeface="Times New Roman"/>
                <a:ea typeface="Times New Roman"/>
                <a:cs typeface="Times New Roman"/>
                <a:sym typeface="Times New Roman"/>
              </a:rPr>
              <a:t>Displaying images after GrayScaling</a:t>
            </a:r>
            <a:endParaRPr b="1" sz="1600">
              <a:solidFill>
                <a:srgbClr val="685D46"/>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pic>
        <p:nvPicPr>
          <p:cNvPr id="205" name="Google Shape;205;p33"/>
          <p:cNvPicPr preferRelativeResize="0"/>
          <p:nvPr/>
        </p:nvPicPr>
        <p:blipFill>
          <a:blip r:embed="rId4">
            <a:alphaModFix/>
          </a:blip>
          <a:stretch>
            <a:fillRect/>
          </a:stretch>
        </p:blipFill>
        <p:spPr>
          <a:xfrm>
            <a:off x="819150" y="2453150"/>
            <a:ext cx="6619875" cy="188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nvSpPr>
        <p:spPr>
          <a:xfrm>
            <a:off x="762000" y="195800"/>
            <a:ext cx="5143500" cy="5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85D46"/>
                </a:solidFill>
                <a:latin typeface="Times New Roman"/>
                <a:ea typeface="Times New Roman"/>
                <a:cs typeface="Times New Roman"/>
                <a:sym typeface="Times New Roman"/>
              </a:rPr>
              <a:t>● </a:t>
            </a:r>
            <a:r>
              <a:rPr b="1" lang="en-US" sz="1800">
                <a:solidFill>
                  <a:srgbClr val="685D46"/>
                </a:solidFill>
                <a:latin typeface="Times New Roman"/>
                <a:ea typeface="Times New Roman"/>
                <a:cs typeface="Times New Roman"/>
                <a:sym typeface="Times New Roman"/>
              </a:rPr>
              <a:t>Dividing leads and displaying</a:t>
            </a:r>
            <a:endParaRPr b="1" sz="1800">
              <a:solidFill>
                <a:srgbClr val="685D46"/>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rgbClr val="685D46"/>
              </a:solidFill>
            </a:endParaRPr>
          </a:p>
        </p:txBody>
      </p:sp>
      <p:pic>
        <p:nvPicPr>
          <p:cNvPr id="211" name="Google Shape;211;p34"/>
          <p:cNvPicPr preferRelativeResize="0"/>
          <p:nvPr/>
        </p:nvPicPr>
        <p:blipFill>
          <a:blip r:embed="rId3">
            <a:alphaModFix/>
          </a:blip>
          <a:stretch>
            <a:fillRect/>
          </a:stretch>
        </p:blipFill>
        <p:spPr>
          <a:xfrm>
            <a:off x="1016000" y="767300"/>
            <a:ext cx="7228906" cy="1674350"/>
          </a:xfrm>
          <a:prstGeom prst="rect">
            <a:avLst/>
          </a:prstGeom>
          <a:noFill/>
          <a:ln>
            <a:noFill/>
          </a:ln>
        </p:spPr>
      </p:pic>
      <p:sp>
        <p:nvSpPr>
          <p:cNvPr id="212" name="Google Shape;212;p34"/>
          <p:cNvSpPr txBox="1"/>
          <p:nvPr/>
        </p:nvSpPr>
        <p:spPr>
          <a:xfrm>
            <a:off x="762000" y="2640550"/>
            <a:ext cx="6492900" cy="52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685D46"/>
                </a:solidFill>
                <a:latin typeface="Times New Roman"/>
                <a:ea typeface="Times New Roman"/>
                <a:cs typeface="Times New Roman"/>
                <a:sym typeface="Times New Roman"/>
              </a:rPr>
              <a:t>  </a:t>
            </a:r>
            <a:r>
              <a:rPr lang="en-US" sz="1800">
                <a:solidFill>
                  <a:srgbClr val="685D46"/>
                </a:solidFill>
                <a:latin typeface="Times New Roman"/>
                <a:ea typeface="Times New Roman"/>
                <a:cs typeface="Times New Roman"/>
                <a:sym typeface="Times New Roman"/>
              </a:rPr>
              <a:t>● </a:t>
            </a:r>
            <a:r>
              <a:rPr b="1" lang="en-US" sz="1800">
                <a:solidFill>
                  <a:srgbClr val="685D46"/>
                </a:solidFill>
                <a:latin typeface="Times New Roman"/>
                <a:ea typeface="Times New Roman"/>
                <a:cs typeface="Times New Roman"/>
                <a:sym typeface="Times New Roman"/>
              </a:rPr>
              <a:t>Displaying Leads after Pre-Processing</a:t>
            </a:r>
            <a:endParaRPr b="1" sz="1800">
              <a:solidFill>
                <a:srgbClr val="685D46"/>
              </a:solidFill>
              <a:latin typeface="Times New Roman"/>
              <a:ea typeface="Times New Roman"/>
              <a:cs typeface="Times New Roman"/>
              <a:sym typeface="Times New Roman"/>
            </a:endParaRPr>
          </a:p>
        </p:txBody>
      </p:sp>
      <p:pic>
        <p:nvPicPr>
          <p:cNvPr id="213" name="Google Shape;213;p34"/>
          <p:cNvPicPr preferRelativeResize="0"/>
          <p:nvPr/>
        </p:nvPicPr>
        <p:blipFill>
          <a:blip r:embed="rId4">
            <a:alphaModFix/>
          </a:blip>
          <a:stretch>
            <a:fillRect/>
          </a:stretch>
        </p:blipFill>
        <p:spPr>
          <a:xfrm>
            <a:off x="1111025" y="3234425"/>
            <a:ext cx="7133876" cy="1674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nvSpPr>
        <p:spPr>
          <a:xfrm>
            <a:off x="365125" y="259300"/>
            <a:ext cx="5556300" cy="79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685D46"/>
                </a:solidFill>
                <a:latin typeface="Times New Roman"/>
                <a:ea typeface="Times New Roman"/>
                <a:cs typeface="Times New Roman"/>
                <a:sym typeface="Times New Roman"/>
              </a:rPr>
              <a:t>  </a:t>
            </a:r>
            <a:r>
              <a:rPr lang="en-US" sz="1800">
                <a:solidFill>
                  <a:srgbClr val="685D46"/>
                </a:solidFill>
                <a:latin typeface="Times New Roman"/>
                <a:ea typeface="Times New Roman"/>
                <a:cs typeface="Times New Roman"/>
                <a:sym typeface="Times New Roman"/>
              </a:rPr>
              <a:t>● </a:t>
            </a:r>
            <a:r>
              <a:rPr b="1" lang="en-US" sz="1800">
                <a:solidFill>
                  <a:srgbClr val="685D46"/>
                </a:solidFill>
                <a:latin typeface="Times New Roman"/>
                <a:ea typeface="Times New Roman"/>
                <a:cs typeface="Times New Roman"/>
                <a:sym typeface="Times New Roman"/>
              </a:rPr>
              <a:t>Displaying Contours</a:t>
            </a:r>
            <a:endParaRPr sz="1800">
              <a:solidFill>
                <a:schemeClr val="dk2"/>
              </a:solidFill>
              <a:latin typeface="Open Sans"/>
              <a:ea typeface="Open Sans"/>
              <a:cs typeface="Open Sans"/>
              <a:sym typeface="Open Sans"/>
            </a:endParaRPr>
          </a:p>
        </p:txBody>
      </p:sp>
      <p:pic>
        <p:nvPicPr>
          <p:cNvPr id="219" name="Google Shape;219;p35"/>
          <p:cNvPicPr preferRelativeResize="0"/>
          <p:nvPr/>
        </p:nvPicPr>
        <p:blipFill>
          <a:blip r:embed="rId3">
            <a:alphaModFix/>
          </a:blip>
          <a:stretch>
            <a:fillRect/>
          </a:stretch>
        </p:blipFill>
        <p:spPr>
          <a:xfrm>
            <a:off x="677262" y="910225"/>
            <a:ext cx="7630724" cy="2490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nvSpPr>
        <p:spPr>
          <a:xfrm>
            <a:off x="2868750" y="164150"/>
            <a:ext cx="3406500" cy="4926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0"/>
              </a:spcBef>
              <a:spcAft>
                <a:spcPts val="0"/>
              </a:spcAft>
              <a:buNone/>
            </a:pPr>
            <a:r>
              <a:rPr b="1" lang="en-US" sz="2000">
                <a:solidFill>
                  <a:srgbClr val="191919"/>
                </a:solidFill>
                <a:latin typeface="Times New Roman"/>
                <a:ea typeface="Times New Roman"/>
                <a:cs typeface="Times New Roman"/>
                <a:sym typeface="Times New Roman"/>
              </a:rPr>
              <a:t>Module 3: Prediction Model</a:t>
            </a:r>
            <a:endParaRPr b="1" sz="2000">
              <a:solidFill>
                <a:srgbClr val="191919"/>
              </a:solidFill>
              <a:latin typeface="Times New Roman"/>
              <a:ea typeface="Times New Roman"/>
              <a:cs typeface="Times New Roman"/>
              <a:sym typeface="Times New Roman"/>
            </a:endParaRPr>
          </a:p>
        </p:txBody>
      </p:sp>
      <p:sp>
        <p:nvSpPr>
          <p:cNvPr id="225" name="Google Shape;225;p36"/>
          <p:cNvSpPr txBox="1"/>
          <p:nvPr/>
        </p:nvSpPr>
        <p:spPr>
          <a:xfrm>
            <a:off x="332025" y="868650"/>
            <a:ext cx="590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Times New Roman"/>
                <a:ea typeface="Times New Roman"/>
                <a:cs typeface="Times New Roman"/>
                <a:sym typeface="Times New Roman"/>
              </a:rPr>
              <a:t>Ensemble Modeling for Cardiovascular Disease Prediction:</a:t>
            </a:r>
            <a:r>
              <a:rPr b="1" lang="en-US" sz="1500">
                <a:latin typeface="Times New Roman"/>
                <a:ea typeface="Times New Roman"/>
                <a:cs typeface="Times New Roman"/>
                <a:sym typeface="Times New Roman"/>
              </a:rPr>
              <a:t> </a:t>
            </a:r>
            <a:endParaRPr b="1" sz="1500">
              <a:latin typeface="Times New Roman"/>
              <a:ea typeface="Times New Roman"/>
              <a:cs typeface="Times New Roman"/>
              <a:sym typeface="Times New Roman"/>
            </a:endParaRPr>
          </a:p>
        </p:txBody>
      </p:sp>
      <p:sp>
        <p:nvSpPr>
          <p:cNvPr id="226" name="Google Shape;226;p36"/>
          <p:cNvSpPr txBox="1"/>
          <p:nvPr/>
        </p:nvSpPr>
        <p:spPr>
          <a:xfrm>
            <a:off x="332025" y="1377175"/>
            <a:ext cx="82797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Times New Roman"/>
              <a:buChar char="➔"/>
            </a:pPr>
            <a:r>
              <a:rPr lang="en-US" sz="1500">
                <a:latin typeface="Times New Roman"/>
                <a:ea typeface="Times New Roman"/>
                <a:cs typeface="Times New Roman"/>
                <a:sym typeface="Times New Roman"/>
              </a:rPr>
              <a:t>Ensemble modeling is a technique that combines predictions from multiple base learners to form a robust prediction model, leveraging their collective wisdom to enhance accuracy and reduce variance</a:t>
            </a:r>
            <a:endParaRPr sz="1500">
              <a:latin typeface="Times New Roman"/>
              <a:ea typeface="Times New Roman"/>
              <a:cs typeface="Times New Roman"/>
              <a:sym typeface="Times New Roman"/>
            </a:endParaRPr>
          </a:p>
        </p:txBody>
      </p:sp>
      <p:sp>
        <p:nvSpPr>
          <p:cNvPr id="227" name="Google Shape;227;p36"/>
          <p:cNvSpPr txBox="1"/>
          <p:nvPr/>
        </p:nvSpPr>
        <p:spPr>
          <a:xfrm>
            <a:off x="4237175" y="2571750"/>
            <a:ext cx="118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Times New Roman"/>
                <a:ea typeface="Times New Roman"/>
                <a:cs typeface="Times New Roman"/>
                <a:sym typeface="Times New Roman"/>
              </a:rPr>
              <a:t>Ensemble </a:t>
            </a:r>
            <a:endParaRPr>
              <a:latin typeface="Times New Roman"/>
              <a:ea typeface="Times New Roman"/>
              <a:cs typeface="Times New Roman"/>
              <a:sym typeface="Times New Roman"/>
            </a:endParaRPr>
          </a:p>
        </p:txBody>
      </p:sp>
      <p:cxnSp>
        <p:nvCxnSpPr>
          <p:cNvPr id="228" name="Google Shape;228;p36"/>
          <p:cNvCxnSpPr/>
          <p:nvPr/>
        </p:nvCxnSpPr>
        <p:spPr>
          <a:xfrm flipH="1">
            <a:off x="3095200" y="2994550"/>
            <a:ext cx="1005900" cy="678900"/>
          </a:xfrm>
          <a:prstGeom prst="straightConnector1">
            <a:avLst/>
          </a:prstGeom>
          <a:noFill/>
          <a:ln cap="flat" cmpd="sng" w="9525">
            <a:solidFill>
              <a:srgbClr val="070605"/>
            </a:solidFill>
            <a:prstDash val="solid"/>
            <a:round/>
            <a:headEnd len="med" w="med" type="none"/>
            <a:tailEnd len="med" w="med" type="triangle"/>
          </a:ln>
        </p:spPr>
      </p:cxnSp>
      <p:cxnSp>
        <p:nvCxnSpPr>
          <p:cNvPr id="229" name="Google Shape;229;p36"/>
          <p:cNvCxnSpPr/>
          <p:nvPr/>
        </p:nvCxnSpPr>
        <p:spPr>
          <a:xfrm>
            <a:off x="5282800" y="2974800"/>
            <a:ext cx="986100" cy="589200"/>
          </a:xfrm>
          <a:prstGeom prst="straightConnector1">
            <a:avLst/>
          </a:prstGeom>
          <a:noFill/>
          <a:ln cap="flat" cmpd="sng" w="9525">
            <a:solidFill>
              <a:srgbClr val="070605"/>
            </a:solidFill>
            <a:prstDash val="solid"/>
            <a:round/>
            <a:headEnd len="med" w="med" type="none"/>
            <a:tailEnd len="med" w="med" type="triangle"/>
          </a:ln>
        </p:spPr>
      </p:cxnSp>
      <p:sp>
        <p:nvSpPr>
          <p:cNvPr id="230" name="Google Shape;230;p36"/>
          <p:cNvSpPr txBox="1"/>
          <p:nvPr/>
        </p:nvSpPr>
        <p:spPr>
          <a:xfrm>
            <a:off x="2134000" y="3761875"/>
            <a:ext cx="11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Times New Roman"/>
                <a:ea typeface="Times New Roman"/>
                <a:cs typeface="Times New Roman"/>
                <a:sym typeface="Times New Roman"/>
              </a:rPr>
              <a:t>Hard Voting</a:t>
            </a:r>
            <a:endParaRPr b="1">
              <a:latin typeface="Times New Roman"/>
              <a:ea typeface="Times New Roman"/>
              <a:cs typeface="Times New Roman"/>
              <a:sym typeface="Times New Roman"/>
            </a:endParaRPr>
          </a:p>
        </p:txBody>
      </p:sp>
      <p:sp>
        <p:nvSpPr>
          <p:cNvPr id="231" name="Google Shape;231;p36"/>
          <p:cNvSpPr txBox="1"/>
          <p:nvPr/>
        </p:nvSpPr>
        <p:spPr>
          <a:xfrm>
            <a:off x="6086475" y="3761875"/>
            <a:ext cx="13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Times New Roman"/>
                <a:ea typeface="Times New Roman"/>
                <a:cs typeface="Times New Roman"/>
                <a:sym typeface="Times New Roman"/>
              </a:rPr>
              <a:t>Soft Voting</a:t>
            </a:r>
            <a:endParaRPr b="1">
              <a:latin typeface="Times New Roman"/>
              <a:ea typeface="Times New Roman"/>
              <a:cs typeface="Times New Roman"/>
              <a:sym typeface="Times New Roman"/>
            </a:endParaRPr>
          </a:p>
        </p:txBody>
      </p:sp>
      <p:sp>
        <p:nvSpPr>
          <p:cNvPr id="232" name="Google Shape;232;p36"/>
          <p:cNvSpPr txBox="1"/>
          <p:nvPr/>
        </p:nvSpPr>
        <p:spPr>
          <a:xfrm>
            <a:off x="1802775" y="4227325"/>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70605"/>
                </a:solidFill>
                <a:latin typeface="Times New Roman"/>
                <a:ea typeface="Times New Roman"/>
                <a:cs typeface="Times New Roman"/>
                <a:sym typeface="Times New Roman"/>
              </a:rPr>
              <a:t>Majority classification</a:t>
            </a:r>
            <a:endParaRPr>
              <a:solidFill>
                <a:srgbClr val="070605"/>
              </a:solidFill>
              <a:latin typeface="Times New Roman"/>
              <a:ea typeface="Times New Roman"/>
              <a:cs typeface="Times New Roman"/>
              <a:sym typeface="Times New Roman"/>
            </a:endParaRPr>
          </a:p>
        </p:txBody>
      </p:sp>
      <p:sp>
        <p:nvSpPr>
          <p:cNvPr id="233" name="Google Shape;233;p36"/>
          <p:cNvSpPr txBox="1"/>
          <p:nvPr/>
        </p:nvSpPr>
        <p:spPr>
          <a:xfrm>
            <a:off x="5865975" y="4119625"/>
            <a:ext cx="179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70605"/>
                </a:solidFill>
                <a:latin typeface="Times New Roman"/>
                <a:ea typeface="Times New Roman"/>
                <a:cs typeface="Times New Roman"/>
                <a:sym typeface="Times New Roman"/>
              </a:rPr>
              <a:t>Each gives probability score, average taken</a:t>
            </a:r>
            <a:endParaRPr>
              <a:solidFill>
                <a:srgbClr val="070605"/>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nvSpPr>
        <p:spPr>
          <a:xfrm>
            <a:off x="246250" y="0"/>
            <a:ext cx="4568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rgbClr val="685D46"/>
                </a:solidFill>
              </a:rPr>
              <a:t>  </a:t>
            </a:r>
            <a:r>
              <a:rPr b="1" lang="en-US" sz="1800">
                <a:solidFill>
                  <a:srgbClr val="685D46"/>
                </a:solidFill>
                <a:latin typeface="Times New Roman"/>
                <a:ea typeface="Times New Roman"/>
                <a:cs typeface="Times New Roman"/>
                <a:sym typeface="Times New Roman"/>
              </a:rPr>
              <a:t> </a:t>
            </a:r>
            <a:r>
              <a:rPr b="1" lang="en-US" sz="1800">
                <a:solidFill>
                  <a:srgbClr val="070605"/>
                </a:solidFill>
                <a:latin typeface="Times New Roman"/>
                <a:ea typeface="Times New Roman"/>
                <a:cs typeface="Times New Roman"/>
                <a:sym typeface="Times New Roman"/>
              </a:rPr>
              <a:t>Logistic Regression</a:t>
            </a:r>
            <a:r>
              <a:rPr b="1" lang="en-US" sz="1800">
                <a:solidFill>
                  <a:srgbClr val="685D46"/>
                </a:solidFill>
                <a:latin typeface="Times New Roman"/>
                <a:ea typeface="Times New Roman"/>
                <a:cs typeface="Times New Roman"/>
                <a:sym typeface="Times New Roman"/>
              </a:rPr>
              <a:t> </a:t>
            </a:r>
            <a:endParaRPr b="1" sz="1800">
              <a:solidFill>
                <a:srgbClr val="685D46"/>
              </a:solidFill>
              <a:latin typeface="Times New Roman"/>
              <a:ea typeface="Times New Roman"/>
              <a:cs typeface="Times New Roman"/>
              <a:sym typeface="Times New Roman"/>
            </a:endParaRPr>
          </a:p>
        </p:txBody>
      </p:sp>
      <p:sp>
        <p:nvSpPr>
          <p:cNvPr id="239" name="Google Shape;239;p37"/>
          <p:cNvSpPr txBox="1"/>
          <p:nvPr/>
        </p:nvSpPr>
        <p:spPr>
          <a:xfrm>
            <a:off x="356875" y="516425"/>
            <a:ext cx="8688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70605"/>
              </a:buClr>
              <a:buSzPts val="1600"/>
              <a:buFont typeface="Times New Roman"/>
              <a:buChar char="➔"/>
            </a:pPr>
            <a:r>
              <a:rPr lang="en-US" sz="1600">
                <a:solidFill>
                  <a:srgbClr val="070605"/>
                </a:solidFill>
                <a:latin typeface="Times New Roman"/>
                <a:ea typeface="Times New Roman"/>
                <a:cs typeface="Times New Roman"/>
                <a:sym typeface="Times New Roman"/>
              </a:rPr>
              <a:t>Logistic regression is a statistical method used for classification that predicts the probability of a binary outcome based on one or more predictor variables by using a logistic function.</a:t>
            </a:r>
            <a:endParaRPr sz="1600">
              <a:solidFill>
                <a:srgbClr val="070605"/>
              </a:solidFill>
              <a:latin typeface="Times New Roman"/>
              <a:ea typeface="Times New Roman"/>
              <a:cs typeface="Times New Roman"/>
              <a:sym typeface="Times New Roman"/>
            </a:endParaRPr>
          </a:p>
        </p:txBody>
      </p:sp>
      <p:pic>
        <p:nvPicPr>
          <p:cNvPr id="240" name="Google Shape;240;p37"/>
          <p:cNvPicPr preferRelativeResize="0"/>
          <p:nvPr/>
        </p:nvPicPr>
        <p:blipFill>
          <a:blip r:embed="rId3">
            <a:alphaModFix/>
          </a:blip>
          <a:stretch>
            <a:fillRect/>
          </a:stretch>
        </p:blipFill>
        <p:spPr>
          <a:xfrm>
            <a:off x="1578700" y="1285450"/>
            <a:ext cx="6230124" cy="3724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nvSpPr>
        <p:spPr>
          <a:xfrm>
            <a:off x="109425" y="82075"/>
            <a:ext cx="5721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rgbClr val="070605"/>
                </a:solidFill>
                <a:latin typeface="Times New Roman"/>
                <a:ea typeface="Times New Roman"/>
                <a:cs typeface="Times New Roman"/>
                <a:sym typeface="Times New Roman"/>
              </a:rPr>
              <a:t>   k-Nearest Neighbors </a:t>
            </a:r>
            <a:r>
              <a:rPr b="1" lang="en-US" sz="1800">
                <a:solidFill>
                  <a:srgbClr val="070605"/>
                </a:solidFill>
                <a:latin typeface="Times New Roman"/>
                <a:ea typeface="Times New Roman"/>
                <a:cs typeface="Times New Roman"/>
                <a:sym typeface="Times New Roman"/>
              </a:rPr>
              <a:t>algorithm </a:t>
            </a:r>
            <a:endParaRPr b="1" sz="1800">
              <a:solidFill>
                <a:srgbClr val="070605"/>
              </a:solidFill>
              <a:latin typeface="Times New Roman"/>
              <a:ea typeface="Times New Roman"/>
              <a:cs typeface="Times New Roman"/>
              <a:sym typeface="Times New Roman"/>
            </a:endParaRPr>
          </a:p>
        </p:txBody>
      </p:sp>
      <p:sp>
        <p:nvSpPr>
          <p:cNvPr id="246" name="Google Shape;246;p38"/>
          <p:cNvSpPr txBox="1"/>
          <p:nvPr/>
        </p:nvSpPr>
        <p:spPr>
          <a:xfrm>
            <a:off x="109425" y="543775"/>
            <a:ext cx="91440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70605"/>
              </a:buClr>
              <a:buSzPts val="1600"/>
              <a:buChar char="➔"/>
            </a:pPr>
            <a:r>
              <a:rPr lang="en-US" sz="1600">
                <a:solidFill>
                  <a:srgbClr val="070605"/>
                </a:solidFill>
                <a:latin typeface="Times New Roman"/>
                <a:ea typeface="Times New Roman"/>
                <a:cs typeface="Times New Roman"/>
                <a:sym typeface="Times New Roman"/>
              </a:rPr>
              <a:t>K-Nearest Neighbors (KNN) is a machine learning algorithm that classifies data points based on the majority class of their </a:t>
            </a:r>
            <a:r>
              <a:rPr b="1" lang="en-US" sz="1600">
                <a:solidFill>
                  <a:srgbClr val="070605"/>
                </a:solidFill>
                <a:latin typeface="Times New Roman"/>
                <a:ea typeface="Times New Roman"/>
                <a:cs typeface="Times New Roman"/>
                <a:sym typeface="Times New Roman"/>
              </a:rPr>
              <a:t>k </a:t>
            </a:r>
            <a:r>
              <a:rPr lang="en-US" sz="1600">
                <a:solidFill>
                  <a:srgbClr val="070605"/>
                </a:solidFill>
                <a:latin typeface="Times New Roman"/>
                <a:ea typeface="Times New Roman"/>
                <a:cs typeface="Times New Roman"/>
                <a:sym typeface="Times New Roman"/>
              </a:rPr>
              <a:t>closest neighbors in the feature space.</a:t>
            </a:r>
            <a:endParaRPr sz="1600">
              <a:solidFill>
                <a:srgbClr val="070605"/>
              </a:solidFill>
              <a:latin typeface="Times New Roman"/>
              <a:ea typeface="Times New Roman"/>
              <a:cs typeface="Times New Roman"/>
              <a:sym typeface="Times New Roman"/>
            </a:endParaRPr>
          </a:p>
        </p:txBody>
      </p:sp>
      <p:pic>
        <p:nvPicPr>
          <p:cNvPr id="247" name="Google Shape;247;p38"/>
          <p:cNvPicPr preferRelativeResize="0"/>
          <p:nvPr/>
        </p:nvPicPr>
        <p:blipFill>
          <a:blip r:embed="rId3">
            <a:alphaModFix/>
          </a:blip>
          <a:stretch>
            <a:fillRect/>
          </a:stretch>
        </p:blipFill>
        <p:spPr>
          <a:xfrm>
            <a:off x="205175" y="1258075"/>
            <a:ext cx="5829274" cy="3829325"/>
          </a:xfrm>
          <a:prstGeom prst="rect">
            <a:avLst/>
          </a:prstGeom>
          <a:noFill/>
          <a:ln>
            <a:noFill/>
          </a:ln>
        </p:spPr>
      </p:pic>
      <p:sp>
        <p:nvSpPr>
          <p:cNvPr id="248" name="Google Shape;248;p38"/>
          <p:cNvSpPr txBox="1"/>
          <p:nvPr/>
        </p:nvSpPr>
        <p:spPr>
          <a:xfrm>
            <a:off x="6151950" y="1336975"/>
            <a:ext cx="3000000" cy="294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600">
                <a:solidFill>
                  <a:srgbClr val="070605"/>
                </a:solidFill>
                <a:latin typeface="Times New Roman"/>
                <a:ea typeface="Times New Roman"/>
                <a:cs typeface="Times New Roman"/>
                <a:sym typeface="Times New Roman"/>
              </a:rPr>
              <a:t>Algorithm:</a:t>
            </a:r>
            <a:endParaRPr b="1" sz="1600">
              <a:solidFill>
                <a:srgbClr val="070605"/>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600">
              <a:solidFill>
                <a:srgbClr val="070605"/>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a:solidFill>
                  <a:srgbClr val="070605"/>
                </a:solidFill>
                <a:latin typeface="Times New Roman"/>
                <a:ea typeface="Times New Roman"/>
                <a:cs typeface="Times New Roman"/>
                <a:sym typeface="Times New Roman"/>
              </a:rPr>
              <a:t>1. </a:t>
            </a:r>
            <a:r>
              <a:rPr b="1" lang="en-US">
                <a:solidFill>
                  <a:srgbClr val="070605"/>
                </a:solidFill>
                <a:latin typeface="Times New Roman"/>
                <a:ea typeface="Times New Roman"/>
                <a:cs typeface="Times New Roman"/>
                <a:sym typeface="Times New Roman"/>
              </a:rPr>
              <a:t>Choose k</a:t>
            </a:r>
            <a:r>
              <a:rPr lang="en-US">
                <a:solidFill>
                  <a:srgbClr val="070605"/>
                </a:solidFill>
                <a:latin typeface="Times New Roman"/>
                <a:ea typeface="Times New Roman"/>
                <a:cs typeface="Times New Roman"/>
                <a:sym typeface="Times New Roman"/>
              </a:rPr>
              <a:t>: Select the number of neighbors</a:t>
            </a:r>
            <a:endParaRPr>
              <a:solidFill>
                <a:srgbClr val="070605"/>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a:solidFill>
                  <a:srgbClr val="070605"/>
                </a:solidFill>
                <a:latin typeface="Times New Roman"/>
                <a:ea typeface="Times New Roman"/>
                <a:cs typeface="Times New Roman"/>
                <a:sym typeface="Times New Roman"/>
              </a:rPr>
              <a:t>2. </a:t>
            </a:r>
            <a:r>
              <a:rPr b="1" lang="en-US">
                <a:solidFill>
                  <a:srgbClr val="070605"/>
                </a:solidFill>
                <a:latin typeface="Times New Roman"/>
                <a:ea typeface="Times New Roman"/>
                <a:cs typeface="Times New Roman"/>
                <a:sym typeface="Times New Roman"/>
              </a:rPr>
              <a:t>Calculate Distance:</a:t>
            </a:r>
            <a:endParaRPr b="1">
              <a:solidFill>
                <a:srgbClr val="070605"/>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solidFill>
                <a:srgbClr val="070605"/>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solidFill>
                <a:srgbClr val="070605"/>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solidFill>
                <a:srgbClr val="070605"/>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a:solidFill>
                  <a:srgbClr val="070605"/>
                </a:solidFill>
                <a:latin typeface="Times New Roman"/>
                <a:ea typeface="Times New Roman"/>
                <a:cs typeface="Times New Roman"/>
                <a:sym typeface="Times New Roman"/>
              </a:rPr>
              <a:t>3.</a:t>
            </a:r>
            <a:r>
              <a:rPr b="1" lang="en-US">
                <a:solidFill>
                  <a:srgbClr val="070605"/>
                </a:solidFill>
                <a:latin typeface="Times New Roman"/>
                <a:ea typeface="Times New Roman"/>
                <a:cs typeface="Times New Roman"/>
                <a:sym typeface="Times New Roman"/>
              </a:rPr>
              <a:t>Find Neighbors</a:t>
            </a:r>
            <a:r>
              <a:rPr lang="en-US">
                <a:solidFill>
                  <a:srgbClr val="070605"/>
                </a:solidFill>
                <a:latin typeface="Times New Roman"/>
                <a:ea typeface="Times New Roman"/>
                <a:cs typeface="Times New Roman"/>
                <a:sym typeface="Times New Roman"/>
              </a:rPr>
              <a:t>: Identify the k closest points.</a:t>
            </a:r>
            <a:endParaRPr>
              <a:solidFill>
                <a:srgbClr val="070605"/>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a:solidFill>
                  <a:srgbClr val="070605"/>
                </a:solidFill>
                <a:latin typeface="Times New Roman"/>
                <a:ea typeface="Times New Roman"/>
                <a:cs typeface="Times New Roman"/>
                <a:sym typeface="Times New Roman"/>
              </a:rPr>
              <a:t>4.</a:t>
            </a:r>
            <a:r>
              <a:rPr b="1" lang="en-US">
                <a:solidFill>
                  <a:srgbClr val="070605"/>
                </a:solidFill>
                <a:latin typeface="Times New Roman"/>
                <a:ea typeface="Times New Roman"/>
                <a:cs typeface="Times New Roman"/>
                <a:sym typeface="Times New Roman"/>
              </a:rPr>
              <a:t> Prediction</a:t>
            </a:r>
            <a:r>
              <a:rPr lang="en-US">
                <a:solidFill>
                  <a:srgbClr val="070605"/>
                </a:solidFill>
                <a:latin typeface="Times New Roman"/>
                <a:ea typeface="Times New Roman"/>
                <a:cs typeface="Times New Roman"/>
                <a:sym typeface="Times New Roman"/>
              </a:rPr>
              <a:t>: </a:t>
            </a:r>
            <a:endParaRPr>
              <a:solidFill>
                <a:srgbClr val="070605"/>
              </a:solidFill>
              <a:latin typeface="Times New Roman"/>
              <a:ea typeface="Times New Roman"/>
              <a:cs typeface="Times New Roman"/>
              <a:sym typeface="Times New Roman"/>
            </a:endParaRPr>
          </a:p>
        </p:txBody>
      </p:sp>
      <p:pic>
        <p:nvPicPr>
          <p:cNvPr id="249" name="Google Shape;249;p38"/>
          <p:cNvPicPr preferRelativeResize="0"/>
          <p:nvPr/>
        </p:nvPicPr>
        <p:blipFill>
          <a:blip r:embed="rId4">
            <a:alphaModFix/>
          </a:blip>
          <a:stretch>
            <a:fillRect/>
          </a:stretch>
        </p:blipFill>
        <p:spPr>
          <a:xfrm>
            <a:off x="6417983" y="2766521"/>
            <a:ext cx="2232925" cy="566175"/>
          </a:xfrm>
          <a:prstGeom prst="rect">
            <a:avLst/>
          </a:prstGeom>
          <a:noFill/>
          <a:ln>
            <a:noFill/>
          </a:ln>
        </p:spPr>
      </p:pic>
      <p:pic>
        <p:nvPicPr>
          <p:cNvPr id="250" name="Google Shape;250;p38"/>
          <p:cNvPicPr preferRelativeResize="0"/>
          <p:nvPr/>
        </p:nvPicPr>
        <p:blipFill rotWithShape="1">
          <a:blip r:embed="rId5">
            <a:alphaModFix/>
          </a:blip>
          <a:srcRect b="0" l="0" r="0" t="31539"/>
          <a:stretch/>
        </p:blipFill>
        <p:spPr>
          <a:xfrm>
            <a:off x="6417975" y="4286275"/>
            <a:ext cx="2467950" cy="38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idx="1" type="body"/>
          </p:nvPr>
        </p:nvSpPr>
        <p:spPr>
          <a:xfrm>
            <a:off x="168825" y="257450"/>
            <a:ext cx="7895700" cy="201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solidFill>
                  <a:srgbClr val="685D46"/>
                </a:solidFill>
                <a:latin typeface="Arial"/>
                <a:ea typeface="Arial"/>
                <a:cs typeface="Arial"/>
                <a:sym typeface="Arial"/>
              </a:rPr>
              <a:t>     ● </a:t>
            </a:r>
            <a:r>
              <a:rPr b="1" lang="en-US">
                <a:solidFill>
                  <a:srgbClr val="685D46"/>
                </a:solidFill>
                <a:latin typeface="Times New Roman"/>
                <a:ea typeface="Times New Roman"/>
                <a:cs typeface="Times New Roman"/>
                <a:sym typeface="Times New Roman"/>
              </a:rPr>
              <a:t>Dividing leads and displaying</a:t>
            </a:r>
            <a:endParaRPr b="1">
              <a:solidFill>
                <a:srgbClr val="685D46"/>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56" name="Google Shape;256;p39"/>
          <p:cNvPicPr preferRelativeResize="0"/>
          <p:nvPr/>
        </p:nvPicPr>
        <p:blipFill>
          <a:blip r:embed="rId3">
            <a:alphaModFix/>
          </a:blip>
          <a:stretch>
            <a:fillRect/>
          </a:stretch>
        </p:blipFill>
        <p:spPr>
          <a:xfrm>
            <a:off x="976313" y="825500"/>
            <a:ext cx="6619875" cy="1524000"/>
          </a:xfrm>
          <a:prstGeom prst="rect">
            <a:avLst/>
          </a:prstGeom>
          <a:noFill/>
          <a:ln>
            <a:noFill/>
          </a:ln>
        </p:spPr>
      </p:pic>
      <p:sp>
        <p:nvSpPr>
          <p:cNvPr id="257" name="Google Shape;257;p39"/>
          <p:cNvSpPr txBox="1"/>
          <p:nvPr/>
        </p:nvSpPr>
        <p:spPr>
          <a:xfrm>
            <a:off x="523875" y="2481800"/>
            <a:ext cx="5191200" cy="7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85D46"/>
                </a:solidFill>
              </a:rPr>
              <a:t>● </a:t>
            </a:r>
            <a:r>
              <a:rPr b="1" lang="en-US" sz="1800">
                <a:solidFill>
                  <a:srgbClr val="685D46"/>
                </a:solidFill>
                <a:latin typeface="Times New Roman"/>
                <a:ea typeface="Times New Roman"/>
                <a:cs typeface="Times New Roman"/>
                <a:sym typeface="Times New Roman"/>
              </a:rPr>
              <a:t>Displaying Leads after Pre-Processing</a:t>
            </a:r>
            <a:endParaRPr b="1" sz="1800">
              <a:solidFill>
                <a:srgbClr val="685D46"/>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2"/>
              </a:solidFill>
              <a:latin typeface="Open Sans"/>
              <a:ea typeface="Open Sans"/>
              <a:cs typeface="Open Sans"/>
              <a:sym typeface="Open Sans"/>
            </a:endParaRPr>
          </a:p>
        </p:txBody>
      </p:sp>
      <p:pic>
        <p:nvPicPr>
          <p:cNvPr id="258" name="Google Shape;258;p39"/>
          <p:cNvPicPr preferRelativeResize="0"/>
          <p:nvPr/>
        </p:nvPicPr>
        <p:blipFill>
          <a:blip r:embed="rId4">
            <a:alphaModFix/>
          </a:blip>
          <a:stretch>
            <a:fillRect/>
          </a:stretch>
        </p:blipFill>
        <p:spPr>
          <a:xfrm>
            <a:off x="1095375" y="2983400"/>
            <a:ext cx="5662757" cy="1626700"/>
          </a:xfrm>
          <a:prstGeom prst="rect">
            <a:avLst/>
          </a:prstGeom>
          <a:noFill/>
          <a:ln>
            <a:noFill/>
          </a:ln>
        </p:spPr>
      </p:pic>
      <p:pic>
        <p:nvPicPr>
          <p:cNvPr id="259" name="Google Shape;259;p39"/>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nvSpPr>
        <p:spPr>
          <a:xfrm>
            <a:off x="539750" y="259300"/>
            <a:ext cx="6508800" cy="9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265" name="Google Shape;265;p40"/>
          <p:cNvSpPr txBox="1"/>
          <p:nvPr/>
        </p:nvSpPr>
        <p:spPr>
          <a:xfrm>
            <a:off x="650875" y="441850"/>
            <a:ext cx="6143700" cy="61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85D46"/>
                </a:solidFill>
                <a:latin typeface="Times New Roman"/>
                <a:ea typeface="Times New Roman"/>
                <a:cs typeface="Times New Roman"/>
                <a:sym typeface="Times New Roman"/>
              </a:rPr>
              <a:t>●  Displaying Contours</a:t>
            </a:r>
            <a:endParaRPr sz="1800">
              <a:solidFill>
                <a:srgbClr val="685D46"/>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pic>
        <p:nvPicPr>
          <p:cNvPr id="266" name="Google Shape;266;p40"/>
          <p:cNvPicPr preferRelativeResize="0"/>
          <p:nvPr/>
        </p:nvPicPr>
        <p:blipFill>
          <a:blip r:embed="rId3">
            <a:alphaModFix/>
          </a:blip>
          <a:stretch>
            <a:fillRect/>
          </a:stretch>
        </p:blipFill>
        <p:spPr>
          <a:xfrm>
            <a:off x="958850" y="989600"/>
            <a:ext cx="7029450" cy="2286000"/>
          </a:xfrm>
          <a:prstGeom prst="rect">
            <a:avLst/>
          </a:prstGeom>
          <a:noFill/>
          <a:ln>
            <a:noFill/>
          </a:ln>
        </p:spPr>
      </p:pic>
      <p:pic>
        <p:nvPicPr>
          <p:cNvPr id="267" name="Google Shape;267;p40"/>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68" name="Google Shape;268;p40"/>
          <p:cNvPicPr preferRelativeResize="0"/>
          <p:nvPr/>
        </p:nvPicPr>
        <p:blipFill>
          <a:blip r:embed="rId5">
            <a:alphaModFix/>
          </a:blip>
          <a:stretch>
            <a:fillRect/>
          </a:stretch>
        </p:blipFill>
        <p:spPr>
          <a:xfrm>
            <a:off x="152400" y="15240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4"/>
          <p:cNvSpPr txBox="1"/>
          <p:nvPr>
            <p:ph type="title"/>
          </p:nvPr>
        </p:nvSpPr>
        <p:spPr>
          <a:xfrm>
            <a:off x="282305" y="83794"/>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2800">
                <a:latin typeface="Times New Roman"/>
                <a:ea typeface="Times New Roman"/>
                <a:cs typeface="Times New Roman"/>
                <a:sym typeface="Times New Roman"/>
              </a:rPr>
              <a:t>ABSTRACT</a:t>
            </a:r>
            <a:endParaRPr/>
          </a:p>
        </p:txBody>
      </p:sp>
      <p:sp>
        <p:nvSpPr>
          <p:cNvPr id="86" name="Google Shape;86;p14"/>
          <p:cNvSpPr txBox="1"/>
          <p:nvPr>
            <p:ph idx="1" type="body"/>
          </p:nvPr>
        </p:nvSpPr>
        <p:spPr>
          <a:xfrm>
            <a:off x="114875" y="848050"/>
            <a:ext cx="8907900" cy="4374000"/>
          </a:xfrm>
          <a:prstGeom prst="rect">
            <a:avLst/>
          </a:prstGeom>
          <a:noFill/>
          <a:ln>
            <a:noFill/>
          </a:ln>
        </p:spPr>
        <p:txBody>
          <a:bodyPr anchorCtr="0" anchor="t" bIns="91425" lIns="91425" spcFirstLastPara="1" rIns="91425" wrap="square" tIns="91425">
            <a:normAutofit/>
          </a:bodyPr>
          <a:lstStyle/>
          <a:p>
            <a:pPr indent="0" lvl="0" marL="114300" marR="46435" rtl="0" algn="just">
              <a:lnSpc>
                <a:spcPct val="150000"/>
              </a:lnSpc>
              <a:spcBef>
                <a:spcPts val="0"/>
              </a:spcBef>
              <a:spcAft>
                <a:spcPts val="0"/>
              </a:spcAft>
              <a:buNone/>
            </a:pPr>
            <a:r>
              <a:rPr lang="en-US" sz="1600">
                <a:solidFill>
                  <a:srgbClr val="191611"/>
                </a:solidFill>
                <a:latin typeface="Times New Roman"/>
                <a:ea typeface="Times New Roman"/>
                <a:cs typeface="Times New Roman"/>
                <a:sym typeface="Times New Roman"/>
              </a:rPr>
              <a:t>The project focuses on predicting cardiovascular disease using ensemble machine learning technique and ECG image processing. The system enhances ECG images by converting them to grayscale, reducing noise with Gaussian smoothing, and extracting waveforms. Principal Component Analysis (PCA) helps reduce dimensionality while preserving key features. A Voting Classifier combines SVM, kNN, Random Forest, Gaussian Naive Bayes, and Logistic Regression, using a soft voting strategy to improve accuracy. The project is Built with scikit- learn and Streamlit, the system provides an easy-to-use interface for medical professionals to upload ECG images and receive predictions, highlighting the potential of AI for non- invasive heart disease diagnosis.</a:t>
            </a:r>
            <a:endParaRPr sz="1600">
              <a:solidFill>
                <a:srgbClr val="191611"/>
              </a:solidFill>
              <a:latin typeface="Times New Roman"/>
              <a:ea typeface="Times New Roman"/>
              <a:cs typeface="Times New Roman"/>
              <a:sym typeface="Times New Roman"/>
            </a:endParaRPr>
          </a:p>
          <a:p>
            <a:pPr indent="0" lvl="0" marL="114300" rtl="0" algn="just">
              <a:lnSpc>
                <a:spcPct val="150000"/>
              </a:lnSpc>
              <a:spcBef>
                <a:spcPts val="0"/>
              </a:spcBef>
              <a:spcAft>
                <a:spcPts val="0"/>
              </a:spcAft>
              <a:buSzPts val="1946"/>
              <a:buNone/>
            </a:pPr>
            <a:r>
              <a:t/>
            </a:r>
            <a:endParaRPr>
              <a:solidFill>
                <a:srgbClr val="19161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4" name="Google Shape;274;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75" name="Google Shape;275;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81" name="Google Shape;281;p42"/>
          <p:cNvPicPr preferRelativeResize="0"/>
          <p:nvPr/>
        </p:nvPicPr>
        <p:blipFill rotWithShape="1">
          <a:blip r:embed="rId3">
            <a:alphaModFix/>
          </a:blip>
          <a:srcRect b="0" l="0" r="0" t="10063"/>
          <a:stretch/>
        </p:blipFill>
        <p:spPr>
          <a:xfrm>
            <a:off x="0" y="861350"/>
            <a:ext cx="9144000" cy="4112650"/>
          </a:xfrm>
          <a:prstGeom prst="rect">
            <a:avLst/>
          </a:prstGeom>
          <a:noFill/>
          <a:ln>
            <a:noFill/>
          </a:ln>
        </p:spPr>
      </p:pic>
      <p:sp>
        <p:nvSpPr>
          <p:cNvPr id="282" name="Google Shape;282;p42"/>
          <p:cNvSpPr txBox="1"/>
          <p:nvPr/>
        </p:nvSpPr>
        <p:spPr>
          <a:xfrm>
            <a:off x="105900" y="162775"/>
            <a:ext cx="872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accent1"/>
                </a:solidFill>
                <a:latin typeface="Times New Roman"/>
                <a:ea typeface="Times New Roman"/>
                <a:cs typeface="Times New Roman"/>
                <a:sym typeface="Times New Roman"/>
              </a:rPr>
              <a:t>Testing : Frontend and Image Processing Module</a:t>
            </a:r>
            <a:endParaRPr b="1" sz="2800">
              <a:solidFill>
                <a:schemeClr val="accent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311700" y="2204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US" sz="2840">
                <a:latin typeface="Times New Roman"/>
                <a:ea typeface="Times New Roman"/>
                <a:cs typeface="Times New Roman"/>
                <a:sym typeface="Times New Roman"/>
              </a:rPr>
              <a:t>Testing : Model Performance Metrics</a:t>
            </a:r>
            <a:endParaRPr sz="2840">
              <a:latin typeface="Times New Roman"/>
              <a:ea typeface="Times New Roman"/>
              <a:cs typeface="Times New Roman"/>
              <a:sym typeface="Times New Roman"/>
            </a:endParaRPr>
          </a:p>
        </p:txBody>
      </p:sp>
      <p:pic>
        <p:nvPicPr>
          <p:cNvPr id="288" name="Google Shape;288;p43"/>
          <p:cNvPicPr preferRelativeResize="0"/>
          <p:nvPr/>
        </p:nvPicPr>
        <p:blipFill>
          <a:blip r:embed="rId3">
            <a:alphaModFix/>
          </a:blip>
          <a:stretch>
            <a:fillRect/>
          </a:stretch>
        </p:blipFill>
        <p:spPr>
          <a:xfrm>
            <a:off x="311700" y="855725"/>
            <a:ext cx="4504499" cy="2031300"/>
          </a:xfrm>
          <a:prstGeom prst="rect">
            <a:avLst/>
          </a:prstGeom>
          <a:noFill/>
          <a:ln>
            <a:noFill/>
          </a:ln>
        </p:spPr>
      </p:pic>
      <p:pic>
        <p:nvPicPr>
          <p:cNvPr id="289" name="Google Shape;289;p43"/>
          <p:cNvPicPr preferRelativeResize="0"/>
          <p:nvPr/>
        </p:nvPicPr>
        <p:blipFill>
          <a:blip r:embed="rId4">
            <a:alphaModFix/>
          </a:blip>
          <a:stretch>
            <a:fillRect/>
          </a:stretch>
        </p:blipFill>
        <p:spPr>
          <a:xfrm>
            <a:off x="4754400" y="855724"/>
            <a:ext cx="4022999" cy="1906100"/>
          </a:xfrm>
          <a:prstGeom prst="rect">
            <a:avLst/>
          </a:prstGeom>
          <a:noFill/>
          <a:ln>
            <a:noFill/>
          </a:ln>
        </p:spPr>
      </p:pic>
      <p:pic>
        <p:nvPicPr>
          <p:cNvPr id="290" name="Google Shape;290;p43"/>
          <p:cNvPicPr preferRelativeResize="0"/>
          <p:nvPr/>
        </p:nvPicPr>
        <p:blipFill>
          <a:blip r:embed="rId5">
            <a:alphaModFix/>
          </a:blip>
          <a:stretch>
            <a:fillRect/>
          </a:stretch>
        </p:blipFill>
        <p:spPr>
          <a:xfrm>
            <a:off x="569487" y="2887024"/>
            <a:ext cx="3988935" cy="1876726"/>
          </a:xfrm>
          <a:prstGeom prst="rect">
            <a:avLst/>
          </a:prstGeom>
          <a:noFill/>
          <a:ln>
            <a:noFill/>
          </a:ln>
        </p:spPr>
      </p:pic>
      <p:pic>
        <p:nvPicPr>
          <p:cNvPr id="291" name="Google Shape;291;p43"/>
          <p:cNvPicPr preferRelativeResize="0"/>
          <p:nvPr/>
        </p:nvPicPr>
        <p:blipFill>
          <a:blip r:embed="rId6">
            <a:alphaModFix/>
          </a:blip>
          <a:stretch>
            <a:fillRect/>
          </a:stretch>
        </p:blipFill>
        <p:spPr>
          <a:xfrm>
            <a:off x="5020476" y="2887013"/>
            <a:ext cx="4123524" cy="1999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311700" y="1670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US" sz="2840">
                <a:latin typeface="Times New Roman"/>
                <a:ea typeface="Times New Roman"/>
                <a:cs typeface="Times New Roman"/>
                <a:sym typeface="Times New Roman"/>
              </a:rPr>
              <a:t>Results with Snapshots</a:t>
            </a:r>
            <a:endParaRPr sz="2840">
              <a:latin typeface="Times New Roman"/>
              <a:ea typeface="Times New Roman"/>
              <a:cs typeface="Times New Roman"/>
              <a:sym typeface="Times New Roman"/>
            </a:endParaRPr>
          </a:p>
        </p:txBody>
      </p:sp>
      <p:pic>
        <p:nvPicPr>
          <p:cNvPr id="297" name="Google Shape;297;p44"/>
          <p:cNvPicPr preferRelativeResize="0"/>
          <p:nvPr/>
        </p:nvPicPr>
        <p:blipFill>
          <a:blip r:embed="rId3">
            <a:alphaModFix/>
          </a:blip>
          <a:stretch>
            <a:fillRect/>
          </a:stretch>
        </p:blipFill>
        <p:spPr>
          <a:xfrm>
            <a:off x="205363" y="874400"/>
            <a:ext cx="8726926" cy="3964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5"/>
          <p:cNvPicPr preferRelativeResize="0"/>
          <p:nvPr/>
        </p:nvPicPr>
        <p:blipFill>
          <a:blip r:embed="rId3">
            <a:alphaModFix/>
          </a:blip>
          <a:stretch>
            <a:fillRect/>
          </a:stretch>
        </p:blipFill>
        <p:spPr>
          <a:xfrm>
            <a:off x="65863" y="253125"/>
            <a:ext cx="9005926" cy="409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6"/>
          <p:cNvPicPr preferRelativeResize="0"/>
          <p:nvPr/>
        </p:nvPicPr>
        <p:blipFill>
          <a:blip r:embed="rId3">
            <a:alphaModFix/>
          </a:blip>
          <a:stretch>
            <a:fillRect/>
          </a:stretch>
        </p:blipFill>
        <p:spPr>
          <a:xfrm>
            <a:off x="152400" y="200125"/>
            <a:ext cx="8839200" cy="42682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idx="1" type="body"/>
          </p:nvPr>
        </p:nvSpPr>
        <p:spPr>
          <a:xfrm>
            <a:off x="311700" y="913200"/>
            <a:ext cx="8520600" cy="3656100"/>
          </a:xfrm>
          <a:prstGeom prst="rect">
            <a:avLst/>
          </a:prstGeom>
        </p:spPr>
        <p:txBody>
          <a:bodyPr anchorCtr="0" anchor="t" bIns="91425" lIns="91425" spcFirstLastPara="1" rIns="91425" wrap="square" tIns="91425">
            <a:noAutofit/>
          </a:bodyPr>
          <a:lstStyle/>
          <a:p>
            <a:pPr indent="-57150" lvl="0" marL="114300" marR="271967" rtl="0" algn="just">
              <a:spcBef>
                <a:spcPts val="0"/>
              </a:spcBef>
              <a:spcAft>
                <a:spcPts val="0"/>
              </a:spcAft>
              <a:buNone/>
            </a:pPr>
            <a:r>
              <a:rPr lang="en-US" sz="1400">
                <a:solidFill>
                  <a:srgbClr val="070605"/>
                </a:solidFill>
                <a:latin typeface="Times New Roman"/>
                <a:ea typeface="Times New Roman"/>
                <a:cs typeface="Times New Roman"/>
                <a:sym typeface="Times New Roman"/>
              </a:rPr>
              <a:t>  </a:t>
            </a:r>
            <a:r>
              <a:rPr lang="en-US" sz="1400">
                <a:solidFill>
                  <a:srgbClr val="070605"/>
                </a:solidFill>
                <a:latin typeface="Times New Roman"/>
                <a:ea typeface="Times New Roman"/>
                <a:cs typeface="Times New Roman"/>
                <a:sym typeface="Times New Roman"/>
              </a:rPr>
              <a:t>[1]   Tabassum, Tahmida, and Mohiuddin Ahmad. "Numerical data extraction from ECG paper recording using image processing technique." 2020 11th international conference on electrical and computer engineering (ICECE). IEEE, 2020.</a:t>
            </a:r>
            <a:endParaRPr sz="1400">
              <a:solidFill>
                <a:srgbClr val="070605"/>
              </a:solidFill>
              <a:latin typeface="Times New Roman"/>
              <a:ea typeface="Times New Roman"/>
              <a:cs typeface="Times New Roman"/>
              <a:sym typeface="Times New Roman"/>
            </a:endParaRPr>
          </a:p>
          <a:p>
            <a:pPr indent="0" lvl="0" marL="114300" marR="271967" rtl="0" algn="just">
              <a:spcBef>
                <a:spcPts val="0"/>
              </a:spcBef>
              <a:spcAft>
                <a:spcPts val="0"/>
              </a:spcAft>
              <a:buNone/>
            </a:pPr>
            <a:r>
              <a:t/>
            </a:r>
            <a:endParaRPr sz="1400">
              <a:solidFill>
                <a:srgbClr val="070605"/>
              </a:solidFill>
              <a:latin typeface="Times New Roman"/>
              <a:ea typeface="Times New Roman"/>
              <a:cs typeface="Times New Roman"/>
              <a:sym typeface="Times New Roman"/>
            </a:endParaRPr>
          </a:p>
          <a:p>
            <a:pPr indent="0" lvl="0" marL="114300" marR="271967" rtl="0" algn="just">
              <a:spcBef>
                <a:spcPts val="0"/>
              </a:spcBef>
              <a:spcAft>
                <a:spcPts val="0"/>
              </a:spcAft>
              <a:buNone/>
            </a:pPr>
            <a:r>
              <a:rPr lang="en-US" sz="1400">
                <a:solidFill>
                  <a:srgbClr val="070605"/>
                </a:solidFill>
                <a:latin typeface="Times New Roman"/>
                <a:ea typeface="Times New Roman"/>
                <a:cs typeface="Times New Roman"/>
                <a:sym typeface="Times New Roman"/>
              </a:rPr>
              <a:t>[2]   McAuliffe, Matthew J., et al. "Medical image processing, analysis and visualization in clinical research." Proceedings 14th IEEE symposium on computer-based medical systems. CBMS 2001. IEEE, 2001. </a:t>
            </a:r>
            <a:endParaRPr sz="1400">
              <a:solidFill>
                <a:srgbClr val="070605"/>
              </a:solidFill>
              <a:latin typeface="Times New Roman"/>
              <a:ea typeface="Times New Roman"/>
              <a:cs typeface="Times New Roman"/>
              <a:sym typeface="Times New Roman"/>
            </a:endParaRPr>
          </a:p>
          <a:p>
            <a:pPr indent="0" lvl="0" marL="114300" marR="271967" rtl="0" algn="just">
              <a:spcBef>
                <a:spcPts val="0"/>
              </a:spcBef>
              <a:spcAft>
                <a:spcPts val="0"/>
              </a:spcAft>
              <a:buNone/>
            </a:pPr>
            <a:r>
              <a:t/>
            </a:r>
            <a:endParaRPr sz="1400">
              <a:solidFill>
                <a:srgbClr val="070605"/>
              </a:solidFill>
              <a:latin typeface="Times New Roman"/>
              <a:ea typeface="Times New Roman"/>
              <a:cs typeface="Times New Roman"/>
              <a:sym typeface="Times New Roman"/>
            </a:endParaRPr>
          </a:p>
          <a:p>
            <a:pPr indent="0" lvl="0" marL="114300" marR="271967" rtl="0" algn="just">
              <a:spcBef>
                <a:spcPts val="0"/>
              </a:spcBef>
              <a:spcAft>
                <a:spcPts val="0"/>
              </a:spcAft>
              <a:buNone/>
            </a:pPr>
            <a:r>
              <a:rPr lang="en-US" sz="1400">
                <a:solidFill>
                  <a:srgbClr val="070605"/>
                </a:solidFill>
                <a:latin typeface="Times New Roman"/>
                <a:ea typeface="Times New Roman"/>
                <a:cs typeface="Times New Roman"/>
                <a:sym typeface="Times New Roman"/>
              </a:rPr>
              <a:t>[3]    Mahajan, Palak, et al. "Ensemble learning for disease prediction: A review." Healthcare. Vol. 11. No. 12. MDPI, 2023. </a:t>
            </a:r>
            <a:endParaRPr sz="1400">
              <a:solidFill>
                <a:srgbClr val="070605"/>
              </a:solidFill>
              <a:latin typeface="Times New Roman"/>
              <a:ea typeface="Times New Roman"/>
              <a:cs typeface="Times New Roman"/>
              <a:sym typeface="Times New Roman"/>
            </a:endParaRPr>
          </a:p>
          <a:p>
            <a:pPr indent="0" lvl="0" marL="114300" marR="271967" rtl="0" algn="just">
              <a:spcBef>
                <a:spcPts val="0"/>
              </a:spcBef>
              <a:spcAft>
                <a:spcPts val="0"/>
              </a:spcAft>
              <a:buNone/>
            </a:pPr>
            <a:r>
              <a:t/>
            </a:r>
            <a:endParaRPr sz="1400">
              <a:solidFill>
                <a:srgbClr val="070605"/>
              </a:solidFill>
              <a:latin typeface="Times New Roman"/>
              <a:ea typeface="Times New Roman"/>
              <a:cs typeface="Times New Roman"/>
              <a:sym typeface="Times New Roman"/>
            </a:endParaRPr>
          </a:p>
          <a:p>
            <a:pPr indent="0" lvl="0" marL="114300" marR="271967" rtl="0" algn="just">
              <a:spcBef>
                <a:spcPts val="0"/>
              </a:spcBef>
              <a:spcAft>
                <a:spcPts val="0"/>
              </a:spcAft>
              <a:buNone/>
            </a:pPr>
            <a:r>
              <a:rPr lang="en-US" sz="1400">
                <a:solidFill>
                  <a:srgbClr val="070605"/>
                </a:solidFill>
                <a:latin typeface="Times New Roman"/>
                <a:ea typeface="Times New Roman"/>
                <a:cs typeface="Times New Roman"/>
                <a:sym typeface="Times New Roman"/>
              </a:rPr>
              <a:t>[4]   Bauer, Eric, and Ron Kohavi. "An Empirical Comparison of Voting Classification Algorithms: Bagging, Boosting, and Their Variants." Machine Learning, vol. 36, no. 1-2, 1999, pp. 105–139. Springer, doi:10.1023/A:1007515423169</a:t>
            </a:r>
            <a:endParaRPr sz="1400">
              <a:solidFill>
                <a:srgbClr val="070605"/>
              </a:solidFill>
              <a:latin typeface="Times New Roman"/>
              <a:ea typeface="Times New Roman"/>
              <a:cs typeface="Times New Roman"/>
              <a:sym typeface="Times New Roman"/>
            </a:endParaRPr>
          </a:p>
          <a:p>
            <a:pPr indent="0" lvl="0" marL="114300" marR="271967" rtl="0" algn="just">
              <a:spcBef>
                <a:spcPts val="0"/>
              </a:spcBef>
              <a:spcAft>
                <a:spcPts val="0"/>
              </a:spcAft>
              <a:buNone/>
            </a:pPr>
            <a:r>
              <a:t/>
            </a:r>
            <a:endParaRPr sz="1400">
              <a:solidFill>
                <a:srgbClr val="070605"/>
              </a:solidFill>
              <a:latin typeface="Times New Roman"/>
              <a:ea typeface="Times New Roman"/>
              <a:cs typeface="Times New Roman"/>
              <a:sym typeface="Times New Roman"/>
            </a:endParaRPr>
          </a:p>
          <a:p>
            <a:pPr indent="0" lvl="0" marL="114300" marR="271967" rtl="0" algn="just">
              <a:spcBef>
                <a:spcPts val="0"/>
              </a:spcBef>
              <a:spcAft>
                <a:spcPts val="0"/>
              </a:spcAft>
              <a:buNone/>
            </a:pPr>
            <a:r>
              <a:rPr lang="en-US" sz="1400">
                <a:solidFill>
                  <a:srgbClr val="070605"/>
                </a:solidFill>
                <a:latin typeface="Times New Roman"/>
                <a:ea typeface="Times New Roman"/>
                <a:cs typeface="Times New Roman"/>
                <a:sym typeface="Times New Roman"/>
              </a:rPr>
              <a:t>[5]  Naderalvojoud, Behzad, and Tina Hernandez-Boussard. "Improving machine learning with</a:t>
            </a:r>
            <a:r>
              <a:rPr lang="en-US" sz="1400">
                <a:solidFill>
                  <a:srgbClr val="070605"/>
                </a:solidFill>
                <a:latin typeface="Times New Roman"/>
                <a:ea typeface="Times New Roman"/>
                <a:cs typeface="Times New Roman"/>
                <a:sym typeface="Times New Roman"/>
              </a:rPr>
              <a:t> ensemble learning on observational healthcare data." AMIA Annual Symposium Proceedings. Vol. 2023. 2024.</a:t>
            </a:r>
            <a:endParaRPr sz="1400">
              <a:solidFill>
                <a:srgbClr val="070605"/>
              </a:solidFill>
              <a:latin typeface="Times New Roman"/>
              <a:ea typeface="Times New Roman"/>
              <a:cs typeface="Times New Roman"/>
              <a:sym typeface="Times New Roman"/>
            </a:endParaRPr>
          </a:p>
        </p:txBody>
      </p:sp>
      <p:sp>
        <p:nvSpPr>
          <p:cNvPr id="313" name="Google Shape;313;p47"/>
          <p:cNvSpPr txBox="1"/>
          <p:nvPr/>
        </p:nvSpPr>
        <p:spPr>
          <a:xfrm>
            <a:off x="1489175" y="194875"/>
            <a:ext cx="615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rgbClr val="191919"/>
                </a:solidFill>
                <a:latin typeface="Times New Roman"/>
                <a:ea typeface="Times New Roman"/>
                <a:cs typeface="Times New Roman"/>
                <a:sym typeface="Times New Roman"/>
              </a:rPr>
              <a:t>References</a:t>
            </a:r>
            <a:endParaRPr sz="3800">
              <a:solidFill>
                <a:srgbClr val="191919"/>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8"/>
          <p:cNvPicPr preferRelativeResize="0"/>
          <p:nvPr/>
        </p:nvPicPr>
        <p:blipFill rotWithShape="1">
          <a:blip r:embed="rId3">
            <a:alphaModFix/>
          </a:blip>
          <a:srcRect b="0" l="0" r="0" t="0"/>
          <a:stretch/>
        </p:blipFill>
        <p:spPr>
          <a:xfrm>
            <a:off x="372856" y="190577"/>
            <a:ext cx="8771138" cy="42879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311700" y="17380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2800">
                <a:latin typeface="Times New Roman"/>
                <a:ea typeface="Times New Roman"/>
                <a:cs typeface="Times New Roman"/>
                <a:sym typeface="Times New Roman"/>
              </a:rPr>
              <a:t>INTRODUCTION</a:t>
            </a:r>
            <a:endParaRPr/>
          </a:p>
        </p:txBody>
      </p:sp>
      <p:sp>
        <p:nvSpPr>
          <p:cNvPr id="92" name="Google Shape;92;p15"/>
          <p:cNvSpPr txBox="1"/>
          <p:nvPr>
            <p:ph idx="1" type="body"/>
          </p:nvPr>
        </p:nvSpPr>
        <p:spPr>
          <a:xfrm>
            <a:off x="311700" y="881199"/>
            <a:ext cx="8520600" cy="41550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191919"/>
              </a:buClr>
              <a:buSzPts val="1800"/>
              <a:buFont typeface="Arial"/>
              <a:buChar char="•"/>
            </a:pPr>
            <a:r>
              <a:rPr b="1" lang="en-US" sz="1600">
                <a:solidFill>
                  <a:srgbClr val="191919"/>
                </a:solidFill>
                <a:latin typeface="Times New Roman"/>
                <a:ea typeface="Times New Roman"/>
                <a:cs typeface="Times New Roman"/>
                <a:sym typeface="Times New Roman"/>
              </a:rPr>
              <a:t>Cardiovascular disease </a:t>
            </a:r>
            <a:r>
              <a:rPr lang="en-US" sz="1600">
                <a:solidFill>
                  <a:srgbClr val="191919"/>
                </a:solidFill>
                <a:latin typeface="Times New Roman"/>
                <a:ea typeface="Times New Roman"/>
                <a:cs typeface="Times New Roman"/>
                <a:sym typeface="Times New Roman"/>
              </a:rPr>
              <a:t>is one of the leading causes of death globally, highlighting the need for early detection and accurate diagnosis to improve patient outcomes. </a:t>
            </a:r>
            <a:endParaRPr sz="1600">
              <a:solidFill>
                <a:srgbClr val="191919"/>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191919"/>
              </a:buClr>
              <a:buSzPts val="1800"/>
              <a:buFont typeface="Arial"/>
              <a:buChar char="•"/>
            </a:pPr>
            <a:r>
              <a:rPr lang="en-US" sz="1600">
                <a:solidFill>
                  <a:srgbClr val="191919"/>
                </a:solidFill>
                <a:latin typeface="Times New Roman"/>
                <a:ea typeface="Times New Roman"/>
                <a:cs typeface="Times New Roman"/>
                <a:sym typeface="Times New Roman"/>
              </a:rPr>
              <a:t>Traditional diagnostic methods, particularly those based on </a:t>
            </a:r>
            <a:r>
              <a:rPr b="1" lang="en-US" sz="1600">
                <a:solidFill>
                  <a:srgbClr val="191919"/>
                </a:solidFill>
                <a:latin typeface="Times New Roman"/>
                <a:ea typeface="Times New Roman"/>
                <a:cs typeface="Times New Roman"/>
                <a:sym typeface="Times New Roman"/>
              </a:rPr>
              <a:t>Electrocardiogram</a:t>
            </a:r>
            <a:r>
              <a:rPr lang="en-US" sz="1600">
                <a:solidFill>
                  <a:srgbClr val="191919"/>
                </a:solidFill>
                <a:latin typeface="Times New Roman"/>
                <a:ea typeface="Times New Roman"/>
                <a:cs typeface="Times New Roman"/>
                <a:sym typeface="Times New Roman"/>
              </a:rPr>
              <a:t> (ECG) signals, often require manual analysis, which can be time-consuming and prone to human error. </a:t>
            </a:r>
            <a:endParaRPr sz="1600">
              <a:solidFill>
                <a:srgbClr val="191919"/>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191919"/>
              </a:buClr>
              <a:buSzPts val="1800"/>
              <a:buFont typeface="Arial"/>
              <a:buChar char="•"/>
            </a:pPr>
            <a:r>
              <a:rPr lang="en-US" sz="1600">
                <a:solidFill>
                  <a:srgbClr val="191919"/>
                </a:solidFill>
                <a:latin typeface="Times New Roman"/>
                <a:ea typeface="Times New Roman"/>
                <a:cs typeface="Times New Roman"/>
                <a:sym typeface="Times New Roman"/>
              </a:rPr>
              <a:t>The project Cardiovascular Disease Prediction Using </a:t>
            </a:r>
            <a:r>
              <a:rPr b="1" lang="en-US" sz="1600">
                <a:solidFill>
                  <a:srgbClr val="191919"/>
                </a:solidFill>
                <a:latin typeface="Times New Roman"/>
                <a:ea typeface="Times New Roman"/>
                <a:cs typeface="Times New Roman"/>
                <a:sym typeface="Times New Roman"/>
              </a:rPr>
              <a:t>Ensemble </a:t>
            </a:r>
            <a:r>
              <a:rPr lang="en-US" sz="1600">
                <a:solidFill>
                  <a:srgbClr val="191919"/>
                </a:solidFill>
                <a:latin typeface="Times New Roman"/>
                <a:ea typeface="Times New Roman"/>
                <a:cs typeface="Times New Roman"/>
                <a:sym typeface="Times New Roman"/>
              </a:rPr>
              <a:t>seeks to automate this process by utilizing advanced image processing and machine learning techniques to predict cardiovascular diseases from ECG images. By employing an ensemble technique, the system combines the strengths of multiple models to enhance prediction </a:t>
            </a:r>
            <a:r>
              <a:rPr b="1" lang="en-US" sz="1600">
                <a:solidFill>
                  <a:srgbClr val="191919"/>
                </a:solidFill>
                <a:latin typeface="Times New Roman"/>
                <a:ea typeface="Times New Roman"/>
                <a:cs typeface="Times New Roman"/>
                <a:sym typeface="Times New Roman"/>
              </a:rPr>
              <a:t>accuracy </a:t>
            </a:r>
            <a:r>
              <a:rPr lang="en-US" sz="1600">
                <a:solidFill>
                  <a:srgbClr val="191919"/>
                </a:solidFill>
                <a:latin typeface="Times New Roman"/>
                <a:ea typeface="Times New Roman"/>
                <a:cs typeface="Times New Roman"/>
                <a:sym typeface="Times New Roman"/>
              </a:rPr>
              <a:t>and </a:t>
            </a:r>
            <a:r>
              <a:rPr b="1" lang="en-US" sz="1600">
                <a:solidFill>
                  <a:srgbClr val="191919"/>
                </a:solidFill>
                <a:latin typeface="Times New Roman"/>
                <a:ea typeface="Times New Roman"/>
                <a:cs typeface="Times New Roman"/>
                <a:sym typeface="Times New Roman"/>
              </a:rPr>
              <a:t>reliability</a:t>
            </a:r>
            <a:r>
              <a:rPr lang="en-US" sz="1600">
                <a:solidFill>
                  <a:srgbClr val="191919"/>
                </a:solidFill>
                <a:latin typeface="Times New Roman"/>
                <a:ea typeface="Times New Roman"/>
                <a:cs typeface="Times New Roman"/>
                <a:sym typeface="Times New Roman"/>
              </a:rPr>
              <a:t>. This report outlines the methodologies, data processing steps, and model implementation involved in creating a robust ECG-based prediction system for cardiovascular disease.</a:t>
            </a:r>
            <a:endParaRPr sz="1600">
              <a:solidFill>
                <a:srgbClr val="191919"/>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rgbClr val="003300"/>
              </a:solidFill>
              <a:latin typeface="Times New Roman"/>
              <a:ea typeface="Times New Roman"/>
              <a:cs typeface="Times New Roman"/>
              <a:sym typeface="Times New Roman"/>
            </a:endParaRPr>
          </a:p>
          <a:p>
            <a:pPr indent="-171450" lvl="0" marL="285750" rtl="0" algn="just">
              <a:lnSpc>
                <a:spcPct val="115000"/>
              </a:lnSpc>
              <a:spcBef>
                <a:spcPts val="0"/>
              </a:spcBef>
              <a:spcAft>
                <a:spcPts val="0"/>
              </a:spcAft>
              <a:buSzPts val="1800"/>
              <a:buFont typeface="Arial"/>
              <a:buNone/>
            </a:pPr>
            <a:r>
              <a:t/>
            </a:r>
            <a:endParaRPr sz="1600">
              <a:solidFill>
                <a:schemeClr val="dk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idx="1" type="body"/>
          </p:nvPr>
        </p:nvSpPr>
        <p:spPr>
          <a:xfrm>
            <a:off x="196025" y="485700"/>
            <a:ext cx="8745600" cy="4857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Font typeface="Noto Sans Symbols"/>
              <a:buNone/>
            </a:pPr>
            <a:r>
              <a:rPr b="1" lang="en-US">
                <a:solidFill>
                  <a:srgbClr val="003300"/>
                </a:solidFill>
                <a:latin typeface="Times New Roman"/>
                <a:ea typeface="Times New Roman"/>
                <a:cs typeface="Times New Roman"/>
                <a:sym typeface="Times New Roman"/>
              </a:rPr>
              <a:t>[1]: </a:t>
            </a:r>
            <a:r>
              <a:rPr b="1" lang="en-US">
                <a:solidFill>
                  <a:srgbClr val="003300"/>
                </a:solidFill>
                <a:latin typeface="Times New Roman"/>
                <a:ea typeface="Times New Roman"/>
                <a:cs typeface="Times New Roman"/>
                <a:sym typeface="Times New Roman"/>
              </a:rPr>
              <a:t> “Digitization of Printed ECG Data Using Image Processing Techniques”</a:t>
            </a:r>
            <a:r>
              <a:rPr b="1" lang="en-US" sz="1600">
                <a:solidFill>
                  <a:srgbClr val="003300"/>
                </a:solidFill>
                <a:latin typeface="Times New Roman"/>
                <a:ea typeface="Times New Roman"/>
                <a:cs typeface="Times New Roman"/>
                <a:sym typeface="Times New Roman"/>
              </a:rPr>
              <a:t>  </a:t>
            </a:r>
            <a:endParaRPr b="1" sz="1600">
              <a:solidFill>
                <a:srgbClr val="003300"/>
              </a:solidFill>
              <a:latin typeface="Times New Roman"/>
              <a:ea typeface="Times New Roman"/>
              <a:cs typeface="Times New Roman"/>
              <a:sym typeface="Times New Roman"/>
            </a:endParaRPr>
          </a:p>
          <a:p>
            <a:pPr indent="-273050" lvl="0" marL="285750" rtl="0" algn="just">
              <a:lnSpc>
                <a:spcPct val="150000"/>
              </a:lnSpc>
              <a:spcBef>
                <a:spcPts val="0"/>
              </a:spcBef>
              <a:spcAft>
                <a:spcPts val="0"/>
              </a:spcAft>
              <a:buSzPts val="1600"/>
              <a:buFont typeface="Noto Sans Symbols"/>
              <a:buChar char="⮚"/>
            </a:pPr>
            <a:r>
              <a:rPr b="1" lang="en-US" sz="1600">
                <a:solidFill>
                  <a:srgbClr val="003300"/>
                </a:solidFill>
                <a:latin typeface="Times New Roman"/>
                <a:ea typeface="Times New Roman"/>
                <a:cs typeface="Times New Roman"/>
                <a:sym typeface="Times New Roman"/>
              </a:rPr>
              <a:t>Authors: </a:t>
            </a:r>
            <a:r>
              <a:rPr lang="en-US" sz="1600">
                <a:solidFill>
                  <a:srgbClr val="003300"/>
                </a:solidFill>
                <a:latin typeface="Times New Roman"/>
                <a:ea typeface="Times New Roman"/>
                <a:cs typeface="Times New Roman"/>
                <a:sym typeface="Times New Roman"/>
              </a:rPr>
              <a:t>Tahmida Tabassum and Mohiuddin Ahmad </a:t>
            </a:r>
            <a:endParaRPr sz="1600"/>
          </a:p>
          <a:p>
            <a:pPr indent="0" lvl="0" marL="0" rtl="0" algn="just">
              <a:lnSpc>
                <a:spcPct val="150000"/>
              </a:lnSpc>
              <a:spcBef>
                <a:spcPts val="0"/>
              </a:spcBef>
              <a:spcAft>
                <a:spcPts val="0"/>
              </a:spcAft>
              <a:buSzPts val="1800"/>
              <a:buNone/>
            </a:pPr>
            <a:r>
              <a:t/>
            </a:r>
            <a:endParaRPr sz="500">
              <a:solidFill>
                <a:srgbClr val="003300"/>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ts val="1800"/>
              <a:buNone/>
            </a:pPr>
            <a:r>
              <a:rPr b="1" lang="en-US" sz="1600">
                <a:solidFill>
                  <a:srgbClr val="191611"/>
                </a:solidFill>
                <a:latin typeface="Times New Roman"/>
                <a:ea typeface="Times New Roman"/>
                <a:cs typeface="Times New Roman"/>
                <a:sym typeface="Times New Roman"/>
              </a:rPr>
              <a:t>Key Findings:  </a:t>
            </a:r>
            <a:endParaRPr sz="1600"/>
          </a:p>
          <a:p>
            <a:pPr indent="-330200" lvl="0" marL="457200" rtl="0" algn="just">
              <a:lnSpc>
                <a:spcPct val="150000"/>
              </a:lnSpc>
              <a:spcBef>
                <a:spcPts val="0"/>
              </a:spcBef>
              <a:spcAft>
                <a:spcPts val="0"/>
              </a:spcAft>
              <a:buClr>
                <a:srgbClr val="000000"/>
              </a:buClr>
              <a:buSzPts val="1600"/>
              <a:buFont typeface="Times New Roman"/>
              <a:buAutoNum type="arabicPeriod"/>
            </a:pPr>
            <a:r>
              <a:rPr b="1" lang="en-US" sz="1600">
                <a:solidFill>
                  <a:srgbClr val="000000"/>
                </a:solidFill>
                <a:latin typeface="Times New Roman"/>
                <a:ea typeface="Times New Roman"/>
                <a:cs typeface="Times New Roman"/>
                <a:sym typeface="Times New Roman"/>
              </a:rPr>
              <a:t>High Accuracy Digitization:</a:t>
            </a:r>
            <a:r>
              <a:rPr lang="en-US" sz="1600">
                <a:solidFill>
                  <a:srgbClr val="000000"/>
                </a:solidFill>
                <a:latin typeface="Times New Roman"/>
                <a:ea typeface="Times New Roman"/>
                <a:cs typeface="Times New Roman"/>
                <a:sym typeface="Times New Roman"/>
              </a:rPr>
              <a:t> The method ensures precise conversion of printed ECG data into digital form, improving storage, analysis, and clinical applications.</a:t>
            </a:r>
            <a:endParaRPr sz="16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AutoNum type="arabicPeriod"/>
            </a:pPr>
            <a:r>
              <a:rPr b="1" lang="en-US" sz="1600">
                <a:solidFill>
                  <a:srgbClr val="000000"/>
                </a:solidFill>
                <a:latin typeface="Times New Roman"/>
                <a:ea typeface="Times New Roman"/>
                <a:cs typeface="Times New Roman"/>
                <a:sym typeface="Times New Roman"/>
              </a:rPr>
              <a:t>Efficient Data Handling:</a:t>
            </a:r>
            <a:r>
              <a:rPr lang="en-US" sz="1600">
                <a:solidFill>
                  <a:srgbClr val="000000"/>
                </a:solidFill>
                <a:latin typeface="Times New Roman"/>
                <a:ea typeface="Times New Roman"/>
                <a:cs typeface="Times New Roman"/>
                <a:sym typeface="Times New Roman"/>
              </a:rPr>
              <a:t> The digitized ECG reduces data size while maintaining waveform integrity, enabling real-time processing and diagnosis.</a:t>
            </a:r>
            <a:endParaRPr sz="1600">
              <a:solidFill>
                <a:srgbClr val="191611"/>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ts val="1800"/>
              <a:buNone/>
            </a:pPr>
            <a:r>
              <a:rPr b="1" lang="en-US" sz="1600">
                <a:solidFill>
                  <a:srgbClr val="191611"/>
                </a:solidFill>
                <a:latin typeface="Times New Roman"/>
                <a:ea typeface="Times New Roman"/>
                <a:cs typeface="Times New Roman"/>
                <a:sym typeface="Times New Roman"/>
              </a:rPr>
              <a:t>Drawbacks:  </a:t>
            </a:r>
            <a:endParaRPr sz="1600"/>
          </a:p>
          <a:p>
            <a:pPr indent="-330200" lvl="0" marL="457200" rtl="0" algn="just">
              <a:lnSpc>
                <a:spcPct val="150000"/>
              </a:lnSpc>
              <a:spcBef>
                <a:spcPts val="0"/>
              </a:spcBef>
              <a:spcAft>
                <a:spcPts val="0"/>
              </a:spcAft>
              <a:buClr>
                <a:srgbClr val="000000"/>
              </a:buClr>
              <a:buSzPts val="1600"/>
              <a:buFont typeface="Times New Roman"/>
              <a:buAutoNum type="arabicPeriod"/>
            </a:pPr>
            <a:r>
              <a:rPr b="1" lang="en-US" sz="1600">
                <a:solidFill>
                  <a:srgbClr val="000000"/>
                </a:solidFill>
                <a:latin typeface="Times New Roman"/>
                <a:ea typeface="Times New Roman"/>
                <a:cs typeface="Times New Roman"/>
                <a:sym typeface="Times New Roman"/>
              </a:rPr>
              <a:t>Sensitivity to Noise:</a:t>
            </a:r>
            <a:r>
              <a:rPr lang="en-US" sz="1600">
                <a:solidFill>
                  <a:srgbClr val="000000"/>
                </a:solidFill>
                <a:latin typeface="Times New Roman"/>
                <a:ea typeface="Times New Roman"/>
                <a:cs typeface="Times New Roman"/>
                <a:sym typeface="Times New Roman"/>
              </a:rPr>
              <a:t> The accuracy of digitization can be affected by noise and distortions in printed ECG records, requiring additional preprocessing.</a:t>
            </a:r>
            <a:endParaRPr sz="16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AutoNum type="arabicPeriod"/>
            </a:pPr>
            <a:r>
              <a:rPr b="1" lang="en-US" sz="1600">
                <a:solidFill>
                  <a:srgbClr val="000000"/>
                </a:solidFill>
                <a:latin typeface="Times New Roman"/>
                <a:ea typeface="Times New Roman"/>
                <a:cs typeface="Times New Roman"/>
                <a:sym typeface="Times New Roman"/>
              </a:rPr>
              <a:t>Dependency on Image Quality:</a:t>
            </a:r>
            <a:r>
              <a:rPr lang="en-US" sz="1600">
                <a:solidFill>
                  <a:srgbClr val="000000"/>
                </a:solidFill>
                <a:latin typeface="Times New Roman"/>
                <a:ea typeface="Times New Roman"/>
                <a:cs typeface="Times New Roman"/>
                <a:sym typeface="Times New Roman"/>
              </a:rPr>
              <a:t> The method relies on high-resolution scans and may not perform well on low-quality or degraded ECG strips.</a:t>
            </a:r>
            <a:endParaRPr sz="16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ts val="1800"/>
              <a:buNone/>
            </a:pPr>
            <a:r>
              <a:t/>
            </a:r>
            <a:endParaRPr b="1" sz="1400">
              <a:solidFill>
                <a:srgbClr val="191611"/>
              </a:solidFill>
              <a:latin typeface="Times New Roman"/>
              <a:ea typeface="Times New Roman"/>
              <a:cs typeface="Times New Roman"/>
              <a:sym typeface="Times New Roman"/>
            </a:endParaRPr>
          </a:p>
        </p:txBody>
      </p:sp>
      <p:sp>
        <p:nvSpPr>
          <p:cNvPr id="98" name="Google Shape;98;p16"/>
          <p:cNvSpPr txBox="1"/>
          <p:nvPr>
            <p:ph type="title"/>
          </p:nvPr>
        </p:nvSpPr>
        <p:spPr>
          <a:xfrm>
            <a:off x="196031" y="-4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2800">
                <a:latin typeface="Times New Roman"/>
                <a:ea typeface="Times New Roman"/>
                <a:cs typeface="Times New Roman"/>
                <a:sym typeface="Times New Roman"/>
              </a:rPr>
              <a:t>LITERATURE SURVEY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1" type="body"/>
          </p:nvPr>
        </p:nvSpPr>
        <p:spPr>
          <a:xfrm>
            <a:off x="308675" y="0"/>
            <a:ext cx="8520300" cy="4875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486"/>
              <a:buFont typeface="Noto Sans Symbols"/>
              <a:buNone/>
            </a:pPr>
            <a:r>
              <a:rPr b="1" lang="en-US" sz="1825">
                <a:solidFill>
                  <a:srgbClr val="003300"/>
                </a:solidFill>
                <a:latin typeface="Times New Roman"/>
                <a:ea typeface="Times New Roman"/>
                <a:cs typeface="Times New Roman"/>
                <a:sym typeface="Times New Roman"/>
              </a:rPr>
              <a:t>[2]: </a:t>
            </a:r>
            <a:r>
              <a:rPr b="1" lang="en-US" sz="1825">
                <a:solidFill>
                  <a:srgbClr val="003300"/>
                </a:solidFill>
                <a:latin typeface="Times New Roman"/>
                <a:ea typeface="Times New Roman"/>
                <a:cs typeface="Times New Roman"/>
                <a:sym typeface="Times New Roman"/>
              </a:rPr>
              <a:t>“Review of Ensemble Learning Techniques for Disease Prediction”</a:t>
            </a:r>
            <a:endParaRPr b="1" sz="1825">
              <a:solidFill>
                <a:srgbClr val="003300"/>
              </a:solidFill>
              <a:latin typeface="Times New Roman"/>
              <a:ea typeface="Times New Roman"/>
              <a:cs typeface="Times New Roman"/>
              <a:sym typeface="Times New Roman"/>
            </a:endParaRPr>
          </a:p>
          <a:p>
            <a:pPr indent="-274637" lvl="0" marL="285750" rtl="0" algn="just">
              <a:lnSpc>
                <a:spcPct val="150000"/>
              </a:lnSpc>
              <a:spcBef>
                <a:spcPts val="0"/>
              </a:spcBef>
              <a:spcAft>
                <a:spcPts val="0"/>
              </a:spcAft>
              <a:buSzPts val="1625"/>
              <a:buFont typeface="Noto Sans Symbols"/>
              <a:buChar char="⮚"/>
            </a:pPr>
            <a:r>
              <a:rPr b="1" lang="en-US" sz="1625">
                <a:solidFill>
                  <a:srgbClr val="003300"/>
                </a:solidFill>
                <a:latin typeface="Times New Roman"/>
                <a:ea typeface="Times New Roman"/>
                <a:cs typeface="Times New Roman"/>
                <a:sym typeface="Times New Roman"/>
              </a:rPr>
              <a:t>Title: </a:t>
            </a:r>
            <a:r>
              <a:rPr lang="en-US" sz="1625">
                <a:solidFill>
                  <a:srgbClr val="003300"/>
                </a:solidFill>
                <a:latin typeface="Times New Roman"/>
                <a:ea typeface="Times New Roman"/>
                <a:cs typeface="Times New Roman"/>
                <a:sym typeface="Times New Roman"/>
              </a:rPr>
              <a:t>“Review of Ensemble Learning Techniques for Disease Prediction”</a:t>
            </a:r>
            <a:endParaRPr sz="1625"/>
          </a:p>
          <a:p>
            <a:pPr indent="-274637" lvl="0" marL="285750" rtl="0" algn="just">
              <a:lnSpc>
                <a:spcPct val="150000"/>
              </a:lnSpc>
              <a:spcBef>
                <a:spcPts val="0"/>
              </a:spcBef>
              <a:spcAft>
                <a:spcPts val="0"/>
              </a:spcAft>
              <a:buSzPts val="1625"/>
              <a:buFont typeface="Noto Sans Symbols"/>
              <a:buChar char="⮚"/>
            </a:pPr>
            <a:r>
              <a:rPr b="1" lang="en-US" sz="1625">
                <a:solidFill>
                  <a:srgbClr val="003300"/>
                </a:solidFill>
                <a:latin typeface="Times New Roman"/>
                <a:ea typeface="Times New Roman"/>
                <a:cs typeface="Times New Roman"/>
                <a:sym typeface="Times New Roman"/>
              </a:rPr>
              <a:t>Authors: </a:t>
            </a:r>
            <a:r>
              <a:rPr lang="en-US" sz="1625">
                <a:solidFill>
                  <a:srgbClr val="003300"/>
                </a:solidFill>
                <a:latin typeface="Times New Roman"/>
                <a:ea typeface="Times New Roman"/>
                <a:cs typeface="Times New Roman"/>
                <a:sym typeface="Times New Roman"/>
              </a:rPr>
              <a:t> Palak Mahajan et al.</a:t>
            </a:r>
            <a:endParaRPr sz="1625">
              <a:solidFill>
                <a:srgbClr val="003300"/>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ts val="486"/>
              <a:buNone/>
            </a:pPr>
            <a:r>
              <a:rPr b="1" lang="en-US" sz="1625">
                <a:solidFill>
                  <a:srgbClr val="191611"/>
                </a:solidFill>
                <a:latin typeface="Times New Roman"/>
                <a:ea typeface="Times New Roman"/>
                <a:cs typeface="Times New Roman"/>
                <a:sym typeface="Times New Roman"/>
              </a:rPr>
              <a:t>Key Findings:  </a:t>
            </a:r>
            <a:endParaRPr sz="1625"/>
          </a:p>
          <a:p>
            <a:pPr indent="-331787" lvl="0" marL="457200" rtl="0" algn="just">
              <a:lnSpc>
                <a:spcPct val="150000"/>
              </a:lnSpc>
              <a:spcBef>
                <a:spcPts val="0"/>
              </a:spcBef>
              <a:spcAft>
                <a:spcPts val="0"/>
              </a:spcAft>
              <a:buClr>
                <a:srgbClr val="000000"/>
              </a:buClr>
              <a:buSzPts val="1625"/>
              <a:buFont typeface="Times New Roman"/>
              <a:buAutoNum type="arabicPeriod"/>
            </a:pPr>
            <a:r>
              <a:rPr b="1" lang="en-US" sz="1625">
                <a:solidFill>
                  <a:srgbClr val="000000"/>
                </a:solidFill>
                <a:latin typeface="Times New Roman"/>
                <a:ea typeface="Times New Roman"/>
                <a:cs typeface="Times New Roman"/>
                <a:sym typeface="Times New Roman"/>
              </a:rPr>
              <a:t>Stacking Achieves Highest Accuracy:</a:t>
            </a:r>
            <a:r>
              <a:rPr lang="en-US" sz="1625">
                <a:solidFill>
                  <a:srgbClr val="000000"/>
                </a:solidFill>
                <a:latin typeface="Times New Roman"/>
                <a:ea typeface="Times New Roman"/>
                <a:cs typeface="Times New Roman"/>
                <a:sym typeface="Times New Roman"/>
              </a:rPr>
              <a:t> Stacking outperformed other ensemble methods, particularly in predicting skin disease and diabetes.</a:t>
            </a:r>
            <a:endParaRPr sz="1625">
              <a:solidFill>
                <a:srgbClr val="000000"/>
              </a:solidFill>
              <a:latin typeface="Times New Roman"/>
              <a:ea typeface="Times New Roman"/>
              <a:cs typeface="Times New Roman"/>
              <a:sym typeface="Times New Roman"/>
            </a:endParaRPr>
          </a:p>
          <a:p>
            <a:pPr indent="-331787" lvl="0" marL="457200" rtl="0" algn="just">
              <a:lnSpc>
                <a:spcPct val="150000"/>
              </a:lnSpc>
              <a:spcBef>
                <a:spcPts val="0"/>
              </a:spcBef>
              <a:spcAft>
                <a:spcPts val="0"/>
              </a:spcAft>
              <a:buClr>
                <a:srgbClr val="000000"/>
              </a:buClr>
              <a:buSzPts val="1625"/>
              <a:buFont typeface="Times New Roman"/>
              <a:buAutoNum type="arabicPeriod"/>
            </a:pPr>
            <a:r>
              <a:rPr b="1" lang="en-US" sz="1625">
                <a:solidFill>
                  <a:srgbClr val="000000"/>
                </a:solidFill>
                <a:latin typeface="Times New Roman"/>
                <a:ea typeface="Times New Roman"/>
                <a:cs typeface="Times New Roman"/>
                <a:sym typeface="Times New Roman"/>
              </a:rPr>
              <a:t>Method-Specific Strengths:</a:t>
            </a:r>
            <a:r>
              <a:rPr lang="en-US" sz="1625">
                <a:solidFill>
                  <a:srgbClr val="000000"/>
                </a:solidFill>
                <a:latin typeface="Times New Roman"/>
                <a:ea typeface="Times New Roman"/>
                <a:cs typeface="Times New Roman"/>
                <a:sym typeface="Times New Roman"/>
              </a:rPr>
              <a:t> Bagging worked best for kidney disease, while boosting excelled in liver disease and diabetes predictions.</a:t>
            </a:r>
            <a:endParaRPr sz="1625">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ts val="486"/>
              <a:buNone/>
            </a:pPr>
            <a:r>
              <a:rPr b="1" lang="en-US" sz="1625">
                <a:solidFill>
                  <a:srgbClr val="191611"/>
                </a:solidFill>
                <a:latin typeface="Times New Roman"/>
                <a:ea typeface="Times New Roman"/>
                <a:cs typeface="Times New Roman"/>
                <a:sym typeface="Times New Roman"/>
              </a:rPr>
              <a:t> Drawbacks:  </a:t>
            </a:r>
            <a:endParaRPr sz="1625"/>
          </a:p>
          <a:p>
            <a:pPr indent="-331787" lvl="0" marL="457200" rtl="0" algn="just">
              <a:lnSpc>
                <a:spcPct val="150000"/>
              </a:lnSpc>
              <a:spcBef>
                <a:spcPts val="0"/>
              </a:spcBef>
              <a:spcAft>
                <a:spcPts val="0"/>
              </a:spcAft>
              <a:buClr>
                <a:srgbClr val="000000"/>
              </a:buClr>
              <a:buSzPts val="1625"/>
              <a:buFont typeface="Times New Roman"/>
              <a:buAutoNum type="arabicPeriod"/>
            </a:pPr>
            <a:r>
              <a:rPr b="1" lang="en-US" sz="1625">
                <a:solidFill>
                  <a:srgbClr val="000000"/>
                </a:solidFill>
                <a:latin typeface="Times New Roman"/>
                <a:ea typeface="Times New Roman"/>
                <a:cs typeface="Times New Roman"/>
                <a:sym typeface="Times New Roman"/>
              </a:rPr>
              <a:t>Performance Variability:</a:t>
            </a:r>
            <a:r>
              <a:rPr lang="en-US" sz="1625">
                <a:solidFill>
                  <a:srgbClr val="000000"/>
                </a:solidFill>
                <a:latin typeface="Times New Roman"/>
                <a:ea typeface="Times New Roman"/>
                <a:cs typeface="Times New Roman"/>
                <a:sym typeface="Times New Roman"/>
              </a:rPr>
              <a:t> The effectiveness of ensemble methods varied across different diseases and datasets, requiring case-specific model selection.</a:t>
            </a:r>
            <a:endParaRPr sz="1625">
              <a:solidFill>
                <a:srgbClr val="000000"/>
              </a:solidFill>
              <a:latin typeface="Times New Roman"/>
              <a:ea typeface="Times New Roman"/>
              <a:cs typeface="Times New Roman"/>
              <a:sym typeface="Times New Roman"/>
            </a:endParaRPr>
          </a:p>
          <a:p>
            <a:pPr indent="-331787" lvl="0" marL="457200" rtl="0" algn="just">
              <a:lnSpc>
                <a:spcPct val="150000"/>
              </a:lnSpc>
              <a:spcBef>
                <a:spcPts val="0"/>
              </a:spcBef>
              <a:spcAft>
                <a:spcPts val="0"/>
              </a:spcAft>
              <a:buClr>
                <a:srgbClr val="000000"/>
              </a:buClr>
              <a:buSzPts val="1625"/>
              <a:buFont typeface="Times New Roman"/>
              <a:buAutoNum type="arabicPeriod"/>
            </a:pPr>
            <a:r>
              <a:rPr b="1" lang="en-US" sz="1625">
                <a:solidFill>
                  <a:srgbClr val="000000"/>
                </a:solidFill>
                <a:latin typeface="Times New Roman"/>
                <a:ea typeface="Times New Roman"/>
                <a:cs typeface="Times New Roman"/>
                <a:sym typeface="Times New Roman"/>
              </a:rPr>
              <a:t>Complexity in Implementation:</a:t>
            </a:r>
            <a:r>
              <a:rPr lang="en-US" sz="1625">
                <a:solidFill>
                  <a:srgbClr val="000000"/>
                </a:solidFill>
                <a:latin typeface="Times New Roman"/>
                <a:ea typeface="Times New Roman"/>
                <a:cs typeface="Times New Roman"/>
                <a:sym typeface="Times New Roman"/>
              </a:rPr>
              <a:t> Stacking and other ensemble techniques require extensive computational resources and careful parameter tuning.</a:t>
            </a:r>
            <a:endParaRPr sz="1625">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ts val="486"/>
              <a:buNone/>
            </a:pPr>
            <a:r>
              <a:t/>
            </a:r>
            <a:endParaRPr b="1" sz="375">
              <a:solidFill>
                <a:srgbClr val="19161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225200" y="0"/>
            <a:ext cx="8501700" cy="48891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just">
              <a:lnSpc>
                <a:spcPct val="150000"/>
              </a:lnSpc>
              <a:spcBef>
                <a:spcPts val="0"/>
              </a:spcBef>
              <a:spcAft>
                <a:spcPts val="0"/>
              </a:spcAft>
              <a:buSzPct val="31816"/>
              <a:buNone/>
            </a:pPr>
            <a:r>
              <a:rPr b="1" lang="en-US" sz="7300">
                <a:solidFill>
                  <a:srgbClr val="003300"/>
                </a:solidFill>
                <a:latin typeface="Times New Roman"/>
                <a:ea typeface="Times New Roman"/>
                <a:cs typeface="Times New Roman"/>
                <a:sym typeface="Times New Roman"/>
              </a:rPr>
              <a:t>[3]: </a:t>
            </a:r>
            <a:r>
              <a:rPr b="1" lang="en-US" sz="7300">
                <a:solidFill>
                  <a:srgbClr val="003300"/>
                </a:solidFill>
                <a:latin typeface="Times New Roman"/>
                <a:ea typeface="Times New Roman"/>
                <a:cs typeface="Times New Roman"/>
                <a:sym typeface="Times New Roman"/>
              </a:rPr>
              <a:t>“An Empirical Comparison of Voting Classification Algorithms: Bagging, Boosting, and Variants”  </a:t>
            </a:r>
            <a:endParaRPr b="1" sz="7300">
              <a:solidFill>
                <a:srgbClr val="003300"/>
              </a:solidFill>
              <a:latin typeface="Times New Roman"/>
              <a:ea typeface="Times New Roman"/>
              <a:cs typeface="Times New Roman"/>
              <a:sym typeface="Times New Roman"/>
            </a:endParaRPr>
          </a:p>
          <a:p>
            <a:pPr indent="-274637" lvl="0" marL="285750" rtl="0" algn="just">
              <a:lnSpc>
                <a:spcPct val="150000"/>
              </a:lnSpc>
              <a:spcBef>
                <a:spcPts val="0"/>
              </a:spcBef>
              <a:spcAft>
                <a:spcPts val="0"/>
              </a:spcAft>
              <a:buClr>
                <a:srgbClr val="003300"/>
              </a:buClr>
              <a:buSzPct val="100000"/>
              <a:buFont typeface="Noto Sans Symbols"/>
              <a:buChar char="⮚"/>
            </a:pPr>
            <a:r>
              <a:rPr b="1" lang="en-US" sz="6500">
                <a:solidFill>
                  <a:srgbClr val="003300"/>
                </a:solidFill>
                <a:latin typeface="Times New Roman"/>
                <a:ea typeface="Times New Roman"/>
                <a:cs typeface="Times New Roman"/>
                <a:sym typeface="Times New Roman"/>
              </a:rPr>
              <a:t>Title: </a:t>
            </a:r>
            <a:r>
              <a:rPr lang="en-US" sz="6500">
                <a:solidFill>
                  <a:srgbClr val="003300"/>
                </a:solidFill>
                <a:latin typeface="Times New Roman"/>
                <a:ea typeface="Times New Roman"/>
                <a:cs typeface="Times New Roman"/>
                <a:sym typeface="Times New Roman"/>
              </a:rPr>
              <a:t>“An Empirical Comparison of Voting Classification Algorithms: Bagging, Boosting, and Variants”  </a:t>
            </a:r>
            <a:endParaRPr sz="6500">
              <a:solidFill>
                <a:srgbClr val="003300"/>
              </a:solidFill>
              <a:latin typeface="Times New Roman"/>
              <a:ea typeface="Times New Roman"/>
              <a:cs typeface="Times New Roman"/>
              <a:sym typeface="Times New Roman"/>
            </a:endParaRPr>
          </a:p>
          <a:p>
            <a:pPr indent="-274637" lvl="0" marL="285750" rtl="0" algn="just">
              <a:lnSpc>
                <a:spcPct val="150000"/>
              </a:lnSpc>
              <a:spcBef>
                <a:spcPts val="0"/>
              </a:spcBef>
              <a:spcAft>
                <a:spcPts val="0"/>
              </a:spcAft>
              <a:buClr>
                <a:srgbClr val="003300"/>
              </a:buClr>
              <a:buSzPct val="100000"/>
              <a:buFont typeface="Noto Sans Symbols"/>
              <a:buChar char="⮚"/>
            </a:pPr>
            <a:r>
              <a:rPr b="1" lang="en-US" sz="6500">
                <a:solidFill>
                  <a:srgbClr val="003300"/>
                </a:solidFill>
                <a:latin typeface="Times New Roman"/>
                <a:ea typeface="Times New Roman"/>
                <a:cs typeface="Times New Roman"/>
                <a:sym typeface="Times New Roman"/>
              </a:rPr>
              <a:t>Authors: </a:t>
            </a:r>
            <a:r>
              <a:rPr lang="en-US" sz="6500">
                <a:solidFill>
                  <a:srgbClr val="003300"/>
                </a:solidFill>
                <a:latin typeface="Times New Roman"/>
                <a:ea typeface="Times New Roman"/>
                <a:cs typeface="Times New Roman"/>
                <a:sym typeface="Times New Roman"/>
              </a:rPr>
              <a:t>Bauer and Kohavi  </a:t>
            </a:r>
            <a:endParaRPr sz="6500">
              <a:solidFill>
                <a:srgbClr val="191611"/>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ct val="35732"/>
              <a:buNone/>
            </a:pPr>
            <a:r>
              <a:rPr b="1" lang="en-US" sz="6500">
                <a:solidFill>
                  <a:srgbClr val="191611"/>
                </a:solidFill>
                <a:latin typeface="Times New Roman"/>
                <a:ea typeface="Times New Roman"/>
                <a:cs typeface="Times New Roman"/>
                <a:sym typeface="Times New Roman"/>
              </a:rPr>
              <a:t>Key Findings:  </a:t>
            </a:r>
            <a:endParaRPr sz="6500"/>
          </a:p>
          <a:p>
            <a:pPr indent="-331787" lvl="0" marL="457200" rtl="0" algn="just">
              <a:lnSpc>
                <a:spcPct val="150000"/>
              </a:lnSpc>
              <a:spcBef>
                <a:spcPts val="0"/>
              </a:spcBef>
              <a:spcAft>
                <a:spcPts val="0"/>
              </a:spcAft>
              <a:buClr>
                <a:srgbClr val="000000"/>
              </a:buClr>
              <a:buSzPct val="100000"/>
              <a:buFont typeface="Times New Roman"/>
              <a:buAutoNum type="arabicPeriod"/>
            </a:pPr>
            <a:r>
              <a:rPr b="1" lang="en-US" sz="6500">
                <a:solidFill>
                  <a:srgbClr val="000000"/>
                </a:solidFill>
                <a:latin typeface="Times New Roman"/>
                <a:ea typeface="Times New Roman"/>
                <a:cs typeface="Times New Roman"/>
                <a:sym typeface="Times New Roman"/>
              </a:rPr>
              <a:t>Bagging Reduces Variance:</a:t>
            </a:r>
            <a:r>
              <a:rPr lang="en-US" sz="6500">
                <a:solidFill>
                  <a:srgbClr val="000000"/>
                </a:solidFill>
                <a:latin typeface="Times New Roman"/>
                <a:ea typeface="Times New Roman"/>
                <a:cs typeface="Times New Roman"/>
                <a:sym typeface="Times New Roman"/>
              </a:rPr>
              <a:t> Bagging proved effective in minimizing variance, enhancing model stability across different datasets.</a:t>
            </a:r>
            <a:endParaRPr sz="6500">
              <a:solidFill>
                <a:srgbClr val="000000"/>
              </a:solidFill>
              <a:latin typeface="Times New Roman"/>
              <a:ea typeface="Times New Roman"/>
              <a:cs typeface="Times New Roman"/>
              <a:sym typeface="Times New Roman"/>
            </a:endParaRPr>
          </a:p>
          <a:p>
            <a:pPr indent="-331787" lvl="0" marL="457200" rtl="0" algn="just">
              <a:lnSpc>
                <a:spcPct val="150000"/>
              </a:lnSpc>
              <a:spcBef>
                <a:spcPts val="0"/>
              </a:spcBef>
              <a:spcAft>
                <a:spcPts val="0"/>
              </a:spcAft>
              <a:buClr>
                <a:srgbClr val="000000"/>
              </a:buClr>
              <a:buSzPct val="100000"/>
              <a:buFont typeface="Times New Roman"/>
              <a:buAutoNum type="arabicPeriod"/>
            </a:pPr>
            <a:r>
              <a:rPr b="1" lang="en-US" sz="6500">
                <a:solidFill>
                  <a:srgbClr val="000000"/>
                </a:solidFill>
                <a:latin typeface="Times New Roman"/>
                <a:ea typeface="Times New Roman"/>
                <a:cs typeface="Times New Roman"/>
                <a:sym typeface="Times New Roman"/>
              </a:rPr>
              <a:t>Boosting Enhances Accuracy:</a:t>
            </a:r>
            <a:r>
              <a:rPr lang="en-US" sz="6500">
                <a:solidFill>
                  <a:srgbClr val="000000"/>
                </a:solidFill>
                <a:latin typeface="Times New Roman"/>
                <a:ea typeface="Times New Roman"/>
                <a:cs typeface="Times New Roman"/>
                <a:sym typeface="Times New Roman"/>
              </a:rPr>
              <a:t> Boosting significantly reduced bias, improving overall classification performance.</a:t>
            </a:r>
            <a:endParaRPr sz="6500">
              <a:solidFill>
                <a:srgbClr val="191611"/>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ct val="35732"/>
              <a:buNone/>
            </a:pPr>
            <a:r>
              <a:rPr b="1" lang="en-US" sz="6500">
                <a:solidFill>
                  <a:srgbClr val="191611"/>
                </a:solidFill>
                <a:latin typeface="Times New Roman"/>
                <a:ea typeface="Times New Roman"/>
                <a:cs typeface="Times New Roman"/>
                <a:sym typeface="Times New Roman"/>
              </a:rPr>
              <a:t>Drawbacks:  </a:t>
            </a:r>
            <a:endParaRPr sz="6500"/>
          </a:p>
          <a:p>
            <a:pPr indent="-331787" lvl="0" marL="457200" rtl="0" algn="just">
              <a:lnSpc>
                <a:spcPct val="150000"/>
              </a:lnSpc>
              <a:spcBef>
                <a:spcPts val="0"/>
              </a:spcBef>
              <a:spcAft>
                <a:spcPts val="0"/>
              </a:spcAft>
              <a:buClr>
                <a:srgbClr val="000000"/>
              </a:buClr>
              <a:buSzPct val="100000"/>
              <a:buFont typeface="Times New Roman"/>
              <a:buAutoNum type="arabicPeriod"/>
            </a:pPr>
            <a:r>
              <a:rPr b="1" lang="en-US" sz="6500">
                <a:solidFill>
                  <a:srgbClr val="000000"/>
                </a:solidFill>
                <a:latin typeface="Times New Roman"/>
                <a:ea typeface="Times New Roman"/>
                <a:cs typeface="Times New Roman"/>
                <a:sym typeface="Times New Roman"/>
              </a:rPr>
              <a:t>Risk of Overfitting:</a:t>
            </a:r>
            <a:r>
              <a:rPr lang="en-US" sz="6500">
                <a:solidFill>
                  <a:srgbClr val="000000"/>
                </a:solidFill>
                <a:latin typeface="Times New Roman"/>
                <a:ea typeface="Times New Roman"/>
                <a:cs typeface="Times New Roman"/>
                <a:sym typeface="Times New Roman"/>
              </a:rPr>
              <a:t> Boosting can be sensitive to noisy data, leading to overfitting in certain cases.</a:t>
            </a:r>
            <a:endParaRPr sz="6500">
              <a:solidFill>
                <a:srgbClr val="000000"/>
              </a:solidFill>
              <a:latin typeface="Times New Roman"/>
              <a:ea typeface="Times New Roman"/>
              <a:cs typeface="Times New Roman"/>
              <a:sym typeface="Times New Roman"/>
            </a:endParaRPr>
          </a:p>
          <a:p>
            <a:pPr indent="-331787" lvl="0" marL="457200" rtl="0" algn="just">
              <a:lnSpc>
                <a:spcPct val="150000"/>
              </a:lnSpc>
              <a:spcBef>
                <a:spcPts val="0"/>
              </a:spcBef>
              <a:spcAft>
                <a:spcPts val="0"/>
              </a:spcAft>
              <a:buClr>
                <a:srgbClr val="000000"/>
              </a:buClr>
              <a:buSzPct val="100000"/>
              <a:buFont typeface="Times New Roman"/>
              <a:buAutoNum type="arabicPeriod"/>
            </a:pPr>
            <a:r>
              <a:rPr b="1" lang="en-US" sz="6500">
                <a:solidFill>
                  <a:srgbClr val="000000"/>
                </a:solidFill>
                <a:latin typeface="Times New Roman"/>
                <a:ea typeface="Times New Roman"/>
                <a:cs typeface="Times New Roman"/>
                <a:sym typeface="Times New Roman"/>
              </a:rPr>
              <a:t>Computational Complexity:</a:t>
            </a:r>
            <a:r>
              <a:rPr lang="en-US" sz="6500">
                <a:solidFill>
                  <a:srgbClr val="000000"/>
                </a:solidFill>
                <a:latin typeface="Times New Roman"/>
                <a:ea typeface="Times New Roman"/>
                <a:cs typeface="Times New Roman"/>
                <a:sym typeface="Times New Roman"/>
              </a:rPr>
              <a:t> Both bagging and boosting require substantial computational resources, making them expensive for large datasets.</a:t>
            </a:r>
            <a:endParaRPr sz="65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ct val="129032"/>
              <a:buNone/>
            </a:pPr>
            <a:r>
              <a:t/>
            </a:r>
            <a:endParaRPr b="1">
              <a:solidFill>
                <a:srgbClr val="19161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idx="1" type="body"/>
          </p:nvPr>
        </p:nvSpPr>
        <p:spPr>
          <a:xfrm>
            <a:off x="308675" y="0"/>
            <a:ext cx="8520300" cy="5325900"/>
          </a:xfrm>
          <a:prstGeom prst="rect">
            <a:avLst/>
          </a:prstGeom>
          <a:noFill/>
          <a:ln>
            <a:noFill/>
          </a:ln>
        </p:spPr>
        <p:txBody>
          <a:bodyPr anchorCtr="0" anchor="t" bIns="91425" lIns="91425" spcFirstLastPara="1" rIns="91425" wrap="square" tIns="91425">
            <a:noAutofit/>
          </a:bodyPr>
          <a:lstStyle/>
          <a:p>
            <a:pPr indent="0" lvl="0" marL="0" rtl="0" algn="just">
              <a:lnSpc>
                <a:spcPct val="140000"/>
              </a:lnSpc>
              <a:spcBef>
                <a:spcPts val="0"/>
              </a:spcBef>
              <a:spcAft>
                <a:spcPts val="0"/>
              </a:spcAft>
              <a:buSzPts val="1414"/>
              <a:buFont typeface="Noto Sans Symbols"/>
              <a:buNone/>
            </a:pPr>
            <a:r>
              <a:rPr b="1" lang="en-US">
                <a:solidFill>
                  <a:srgbClr val="003300"/>
                </a:solidFill>
                <a:latin typeface="Times New Roman"/>
                <a:ea typeface="Times New Roman"/>
                <a:cs typeface="Times New Roman"/>
                <a:sym typeface="Times New Roman"/>
              </a:rPr>
              <a:t>[4]: </a:t>
            </a:r>
            <a:r>
              <a:rPr b="1" lang="en-US">
                <a:solidFill>
                  <a:srgbClr val="003300"/>
                </a:solidFill>
                <a:latin typeface="Times New Roman"/>
                <a:ea typeface="Times New Roman"/>
                <a:cs typeface="Times New Roman"/>
                <a:sym typeface="Times New Roman"/>
              </a:rPr>
              <a:t>“Effectiveness of Ensemble in Observational Healthcare Data” </a:t>
            </a:r>
            <a:endParaRPr b="1">
              <a:solidFill>
                <a:srgbClr val="003300"/>
              </a:solidFill>
              <a:latin typeface="Times New Roman"/>
              <a:ea typeface="Times New Roman"/>
              <a:cs typeface="Times New Roman"/>
              <a:sym typeface="Times New Roman"/>
            </a:endParaRPr>
          </a:p>
          <a:p>
            <a:pPr indent="0" lvl="0" marL="0" rtl="0" algn="just">
              <a:lnSpc>
                <a:spcPct val="140000"/>
              </a:lnSpc>
              <a:spcBef>
                <a:spcPts val="0"/>
              </a:spcBef>
              <a:spcAft>
                <a:spcPts val="0"/>
              </a:spcAft>
              <a:buSzPts val="1414"/>
              <a:buFont typeface="Noto Sans Symbols"/>
              <a:buNone/>
            </a:pPr>
            <a:r>
              <a:t/>
            </a:r>
            <a:endParaRPr b="1" sz="1100">
              <a:solidFill>
                <a:srgbClr val="003300"/>
              </a:solidFill>
              <a:latin typeface="Times New Roman"/>
              <a:ea typeface="Times New Roman"/>
              <a:cs typeface="Times New Roman"/>
              <a:sym typeface="Times New Roman"/>
            </a:endParaRPr>
          </a:p>
          <a:p>
            <a:pPr indent="-273050" lvl="0" marL="285750" rtl="0" algn="just">
              <a:lnSpc>
                <a:spcPct val="140000"/>
              </a:lnSpc>
              <a:spcBef>
                <a:spcPts val="0"/>
              </a:spcBef>
              <a:spcAft>
                <a:spcPts val="0"/>
              </a:spcAft>
              <a:buClr>
                <a:srgbClr val="003300"/>
              </a:buClr>
              <a:buSzPts val="1600"/>
              <a:buFont typeface="Noto Sans Symbols"/>
              <a:buChar char="⮚"/>
            </a:pPr>
            <a:r>
              <a:rPr b="1" lang="en-US" sz="1600">
                <a:solidFill>
                  <a:srgbClr val="003300"/>
                </a:solidFill>
                <a:latin typeface="Times New Roman"/>
                <a:ea typeface="Times New Roman"/>
                <a:cs typeface="Times New Roman"/>
                <a:sym typeface="Times New Roman"/>
              </a:rPr>
              <a:t>Title: </a:t>
            </a:r>
            <a:r>
              <a:rPr lang="en-US" sz="1600">
                <a:solidFill>
                  <a:srgbClr val="003300"/>
                </a:solidFill>
                <a:latin typeface="Times New Roman"/>
                <a:ea typeface="Times New Roman"/>
                <a:cs typeface="Times New Roman"/>
                <a:sym typeface="Times New Roman"/>
              </a:rPr>
              <a:t>“Effectiveness of Ensemble in Observational Healthcare Data” </a:t>
            </a:r>
            <a:endParaRPr sz="1600">
              <a:solidFill>
                <a:srgbClr val="003300"/>
              </a:solidFill>
              <a:latin typeface="Times New Roman"/>
              <a:ea typeface="Times New Roman"/>
              <a:cs typeface="Times New Roman"/>
              <a:sym typeface="Times New Roman"/>
            </a:endParaRPr>
          </a:p>
          <a:p>
            <a:pPr indent="-273050" lvl="0" marL="285750" rtl="0" algn="just">
              <a:lnSpc>
                <a:spcPct val="140000"/>
              </a:lnSpc>
              <a:spcBef>
                <a:spcPts val="0"/>
              </a:spcBef>
              <a:spcAft>
                <a:spcPts val="0"/>
              </a:spcAft>
              <a:buClr>
                <a:srgbClr val="003300"/>
              </a:buClr>
              <a:buSzPts val="1600"/>
              <a:buFont typeface="Noto Sans Symbols"/>
              <a:buChar char="⮚"/>
            </a:pPr>
            <a:r>
              <a:rPr b="1" lang="en-US" sz="1600">
                <a:solidFill>
                  <a:srgbClr val="003300"/>
                </a:solidFill>
                <a:latin typeface="Times New Roman"/>
                <a:ea typeface="Times New Roman"/>
                <a:cs typeface="Times New Roman"/>
                <a:sym typeface="Times New Roman"/>
              </a:rPr>
              <a:t>Authors: </a:t>
            </a:r>
            <a:r>
              <a:rPr lang="en-US" sz="1600">
                <a:solidFill>
                  <a:srgbClr val="003300"/>
                </a:solidFill>
                <a:latin typeface="Times New Roman"/>
                <a:ea typeface="Times New Roman"/>
                <a:cs typeface="Times New Roman"/>
                <a:sym typeface="Times New Roman"/>
              </a:rPr>
              <a:t>Behzad Naderalvojoud and Tina Hernandez-Boussard</a:t>
            </a:r>
            <a:endParaRPr sz="1600">
              <a:solidFill>
                <a:srgbClr val="191611"/>
              </a:solidFill>
              <a:latin typeface="Times New Roman"/>
              <a:ea typeface="Times New Roman"/>
              <a:cs typeface="Times New Roman"/>
              <a:sym typeface="Times New Roman"/>
            </a:endParaRPr>
          </a:p>
          <a:p>
            <a:pPr indent="0" lvl="0" marL="0" rtl="0" algn="just">
              <a:lnSpc>
                <a:spcPct val="140000"/>
              </a:lnSpc>
              <a:spcBef>
                <a:spcPts val="0"/>
              </a:spcBef>
              <a:spcAft>
                <a:spcPts val="0"/>
              </a:spcAft>
              <a:buSzPts val="1414"/>
              <a:buNone/>
            </a:pPr>
            <a:r>
              <a:rPr b="1" lang="en-US" sz="1600">
                <a:solidFill>
                  <a:srgbClr val="191611"/>
                </a:solidFill>
                <a:latin typeface="Times New Roman"/>
                <a:ea typeface="Times New Roman"/>
                <a:cs typeface="Times New Roman"/>
                <a:sym typeface="Times New Roman"/>
              </a:rPr>
              <a:t>Key Findings:</a:t>
            </a:r>
            <a:endParaRPr sz="1600"/>
          </a:p>
          <a:p>
            <a:pPr indent="-330200" lvl="0" marL="457200" rtl="0" algn="just">
              <a:lnSpc>
                <a:spcPct val="140000"/>
              </a:lnSpc>
              <a:spcBef>
                <a:spcPts val="0"/>
              </a:spcBef>
              <a:spcAft>
                <a:spcPts val="0"/>
              </a:spcAft>
              <a:buClr>
                <a:srgbClr val="000000"/>
              </a:buClr>
              <a:buSzPts val="1600"/>
              <a:buFont typeface="Times New Roman"/>
              <a:buAutoNum type="arabicPeriod"/>
            </a:pPr>
            <a:r>
              <a:rPr b="1" lang="en-US" sz="1600">
                <a:solidFill>
                  <a:srgbClr val="000000"/>
                </a:solidFill>
                <a:latin typeface="Times New Roman"/>
                <a:ea typeface="Times New Roman"/>
                <a:cs typeface="Times New Roman"/>
                <a:sym typeface="Times New Roman"/>
              </a:rPr>
              <a:t>Improved Prediction Accuracy:</a:t>
            </a:r>
            <a:r>
              <a:rPr lang="en-US" sz="1600">
                <a:solidFill>
                  <a:srgbClr val="000000"/>
                </a:solidFill>
                <a:latin typeface="Times New Roman"/>
                <a:ea typeface="Times New Roman"/>
                <a:cs typeface="Times New Roman"/>
                <a:sym typeface="Times New Roman"/>
              </a:rPr>
              <a:t> The ensemble model enhanced AUROC and AUPRC metrics, improving the classification of patients at risk of prolonged opioid use.</a:t>
            </a:r>
            <a:endParaRPr sz="1600">
              <a:solidFill>
                <a:srgbClr val="000000"/>
              </a:solidFill>
              <a:latin typeface="Times New Roman"/>
              <a:ea typeface="Times New Roman"/>
              <a:cs typeface="Times New Roman"/>
              <a:sym typeface="Times New Roman"/>
            </a:endParaRPr>
          </a:p>
          <a:p>
            <a:pPr indent="-330200" lvl="0" marL="457200" rtl="0" algn="just">
              <a:lnSpc>
                <a:spcPct val="140000"/>
              </a:lnSpc>
              <a:spcBef>
                <a:spcPts val="0"/>
              </a:spcBef>
              <a:spcAft>
                <a:spcPts val="0"/>
              </a:spcAft>
              <a:buClr>
                <a:srgbClr val="000000"/>
              </a:buClr>
              <a:buSzPts val="1600"/>
              <a:buFont typeface="Times New Roman"/>
              <a:buAutoNum type="arabicPeriod"/>
            </a:pPr>
            <a:r>
              <a:rPr b="1" lang="en-US" sz="1600">
                <a:solidFill>
                  <a:srgbClr val="000000"/>
                </a:solidFill>
                <a:latin typeface="Times New Roman"/>
                <a:ea typeface="Times New Roman"/>
                <a:cs typeface="Times New Roman"/>
                <a:sym typeface="Times New Roman"/>
              </a:rPr>
              <a:t>Comprehensive Risk Assessment:</a:t>
            </a:r>
            <a:r>
              <a:rPr lang="en-US" sz="1600">
                <a:solidFill>
                  <a:srgbClr val="000000"/>
                </a:solidFill>
                <a:latin typeface="Times New Roman"/>
                <a:ea typeface="Times New Roman"/>
                <a:cs typeface="Times New Roman"/>
                <a:sym typeface="Times New Roman"/>
              </a:rPr>
              <a:t> By combining models trained on different covariates, the approach provided deeper insights into risk factors influencing opioid dependency.</a:t>
            </a:r>
            <a:endParaRPr b="1" sz="1600">
              <a:solidFill>
                <a:srgbClr val="191611"/>
              </a:solidFill>
              <a:latin typeface="Times New Roman"/>
              <a:ea typeface="Times New Roman"/>
              <a:cs typeface="Times New Roman"/>
              <a:sym typeface="Times New Roman"/>
            </a:endParaRPr>
          </a:p>
          <a:p>
            <a:pPr indent="0" lvl="0" marL="0" rtl="0" algn="just">
              <a:lnSpc>
                <a:spcPct val="140000"/>
              </a:lnSpc>
              <a:spcBef>
                <a:spcPts val="0"/>
              </a:spcBef>
              <a:spcAft>
                <a:spcPts val="0"/>
              </a:spcAft>
              <a:buSzPts val="1414"/>
              <a:buNone/>
            </a:pPr>
            <a:r>
              <a:rPr b="1" lang="en-US" sz="1600">
                <a:solidFill>
                  <a:srgbClr val="191611"/>
                </a:solidFill>
                <a:latin typeface="Times New Roman"/>
                <a:ea typeface="Times New Roman"/>
                <a:cs typeface="Times New Roman"/>
                <a:sym typeface="Times New Roman"/>
              </a:rPr>
              <a:t>Drawbacks:</a:t>
            </a:r>
            <a:endParaRPr sz="1600"/>
          </a:p>
          <a:p>
            <a:pPr indent="-330200" lvl="0" marL="457200" rtl="0" algn="just">
              <a:lnSpc>
                <a:spcPct val="140000"/>
              </a:lnSpc>
              <a:spcBef>
                <a:spcPts val="0"/>
              </a:spcBef>
              <a:spcAft>
                <a:spcPts val="0"/>
              </a:spcAft>
              <a:buClr>
                <a:srgbClr val="000000"/>
              </a:buClr>
              <a:buSzPts val="1600"/>
              <a:buFont typeface="Times New Roman"/>
              <a:buAutoNum type="arabicPeriod"/>
            </a:pPr>
            <a:r>
              <a:rPr b="1" lang="en-US" sz="1600">
                <a:solidFill>
                  <a:srgbClr val="000000"/>
                </a:solidFill>
                <a:latin typeface="Times New Roman"/>
                <a:ea typeface="Times New Roman"/>
                <a:cs typeface="Times New Roman"/>
                <a:sym typeface="Times New Roman"/>
              </a:rPr>
              <a:t>Complexity in Model Integration:</a:t>
            </a:r>
            <a:r>
              <a:rPr lang="en-US" sz="1600">
                <a:solidFill>
                  <a:srgbClr val="000000"/>
                </a:solidFill>
                <a:latin typeface="Times New Roman"/>
                <a:ea typeface="Times New Roman"/>
                <a:cs typeface="Times New Roman"/>
                <a:sym typeface="Times New Roman"/>
              </a:rPr>
              <a:t> Combining multiple models increases computational requirements and complexity in implementation.</a:t>
            </a:r>
            <a:endParaRPr sz="1600">
              <a:solidFill>
                <a:srgbClr val="000000"/>
              </a:solidFill>
              <a:latin typeface="Times New Roman"/>
              <a:ea typeface="Times New Roman"/>
              <a:cs typeface="Times New Roman"/>
              <a:sym typeface="Times New Roman"/>
            </a:endParaRPr>
          </a:p>
          <a:p>
            <a:pPr indent="-330200" lvl="0" marL="457200" rtl="0" algn="just">
              <a:lnSpc>
                <a:spcPct val="140000"/>
              </a:lnSpc>
              <a:spcBef>
                <a:spcPts val="0"/>
              </a:spcBef>
              <a:spcAft>
                <a:spcPts val="0"/>
              </a:spcAft>
              <a:buClr>
                <a:srgbClr val="000000"/>
              </a:buClr>
              <a:buSzPts val="1600"/>
              <a:buFont typeface="Times New Roman"/>
              <a:buAutoNum type="arabicPeriod"/>
            </a:pPr>
            <a:r>
              <a:rPr b="1" lang="en-US" sz="1600">
                <a:solidFill>
                  <a:srgbClr val="000000"/>
                </a:solidFill>
                <a:latin typeface="Times New Roman"/>
                <a:ea typeface="Times New Roman"/>
                <a:cs typeface="Times New Roman"/>
                <a:sym typeface="Times New Roman"/>
              </a:rPr>
              <a:t>Data Dependency Issues:</a:t>
            </a:r>
            <a:r>
              <a:rPr lang="en-US" sz="1600">
                <a:solidFill>
                  <a:srgbClr val="000000"/>
                </a:solidFill>
                <a:latin typeface="Times New Roman"/>
                <a:ea typeface="Times New Roman"/>
                <a:cs typeface="Times New Roman"/>
                <a:sym typeface="Times New Roman"/>
              </a:rPr>
              <a:t> The effectiveness of the ensemble approach relies heavily on the quality and completeness of healthcare datasets.</a:t>
            </a:r>
            <a:endParaRPr sz="1600">
              <a:solidFill>
                <a:srgbClr val="000000"/>
              </a:solidFill>
              <a:latin typeface="Times New Roman"/>
              <a:ea typeface="Times New Roman"/>
              <a:cs typeface="Times New Roman"/>
              <a:sym typeface="Times New Roman"/>
            </a:endParaRPr>
          </a:p>
          <a:p>
            <a:pPr indent="0" lvl="0" marL="0" rtl="0" algn="just">
              <a:lnSpc>
                <a:spcPct val="140000"/>
              </a:lnSpc>
              <a:spcBef>
                <a:spcPts val="0"/>
              </a:spcBef>
              <a:spcAft>
                <a:spcPts val="0"/>
              </a:spcAft>
              <a:buSzPts val="1414"/>
              <a:buNone/>
            </a:pPr>
            <a:r>
              <a:t/>
            </a:r>
            <a:endParaRPr b="1" sz="1100">
              <a:solidFill>
                <a:srgbClr val="19161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24690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2857"/>
              <a:buNone/>
            </a:pPr>
            <a:r>
              <a:rPr lang="en-US" sz="2800">
                <a:latin typeface="Times New Roman"/>
                <a:ea typeface="Times New Roman"/>
                <a:cs typeface="Times New Roman"/>
                <a:sym typeface="Times New Roman"/>
              </a:rPr>
              <a:t>  </a:t>
            </a:r>
            <a:r>
              <a:rPr lang="en-US" sz="2800">
                <a:latin typeface="Times New Roman"/>
                <a:ea typeface="Times New Roman"/>
                <a:cs typeface="Times New Roman"/>
                <a:sym typeface="Times New Roman"/>
              </a:rPr>
              <a:t>PROBLEM STATEMENT</a:t>
            </a:r>
            <a:br>
              <a:rPr lang="en-US" sz="2800">
                <a:solidFill>
                  <a:schemeClr val="dk2"/>
                </a:solidFill>
                <a:latin typeface="Times New Roman"/>
                <a:ea typeface="Times New Roman"/>
                <a:cs typeface="Times New Roman"/>
                <a:sym typeface="Times New Roman"/>
              </a:rPr>
            </a:br>
            <a:endParaRPr sz="2800">
              <a:latin typeface="Times New Roman"/>
              <a:ea typeface="Times New Roman"/>
              <a:cs typeface="Times New Roman"/>
              <a:sym typeface="Times New Roman"/>
            </a:endParaRPr>
          </a:p>
        </p:txBody>
      </p:sp>
      <p:sp>
        <p:nvSpPr>
          <p:cNvPr id="119" name="Google Shape;119;p20"/>
          <p:cNvSpPr txBox="1"/>
          <p:nvPr>
            <p:ph idx="1" type="body"/>
          </p:nvPr>
        </p:nvSpPr>
        <p:spPr>
          <a:xfrm>
            <a:off x="311850" y="859050"/>
            <a:ext cx="8520300" cy="1442400"/>
          </a:xfrm>
          <a:prstGeom prst="rect">
            <a:avLst/>
          </a:prstGeom>
          <a:noFill/>
          <a:ln>
            <a:noFill/>
          </a:ln>
        </p:spPr>
        <p:txBody>
          <a:bodyPr anchorCtr="0" anchor="t" bIns="91425" lIns="91425" spcFirstLastPara="1" rIns="91425" wrap="square" tIns="91425">
            <a:noAutofit/>
          </a:bodyPr>
          <a:lstStyle/>
          <a:p>
            <a:pPr indent="0" lvl="0" marL="114300" rtl="0" algn="just">
              <a:lnSpc>
                <a:spcPct val="100000"/>
              </a:lnSpc>
              <a:spcBef>
                <a:spcPts val="0"/>
              </a:spcBef>
              <a:spcAft>
                <a:spcPts val="0"/>
              </a:spcAft>
              <a:buSzPts val="1800"/>
              <a:buFont typeface="Arial"/>
              <a:buNone/>
            </a:pPr>
            <a:r>
              <a:rPr lang="en-US" sz="1600">
                <a:solidFill>
                  <a:srgbClr val="342E22"/>
                </a:solidFill>
                <a:latin typeface="Times New Roman"/>
                <a:ea typeface="Times New Roman"/>
                <a:cs typeface="Times New Roman"/>
                <a:sym typeface="Times New Roman"/>
              </a:rPr>
              <a:t>The challenge is to develop an automated system for predicting cardiovascular diseases using ECG signals, reducing reliance on manual interpretation, which is time-consuming and error-prone. By leveraging image processing and machine learning, the system aims to enhance detection accuracy, scalability, and early diagnosis. </a:t>
            </a:r>
            <a:endParaRPr sz="1600">
              <a:solidFill>
                <a:srgbClr val="342E22"/>
              </a:solidFill>
              <a:latin typeface="Times New Roman"/>
              <a:ea typeface="Times New Roman"/>
              <a:cs typeface="Times New Roman"/>
              <a:sym typeface="Times New Roman"/>
            </a:endParaRPr>
          </a:p>
          <a:p>
            <a:pPr indent="0" lvl="0" marL="114300" rtl="0" algn="just">
              <a:lnSpc>
                <a:spcPct val="100000"/>
              </a:lnSpc>
              <a:spcBef>
                <a:spcPts val="0"/>
              </a:spcBef>
              <a:spcAft>
                <a:spcPts val="0"/>
              </a:spcAft>
              <a:buNone/>
            </a:pPr>
            <a:r>
              <a:t/>
            </a:r>
            <a:endParaRPr sz="1600">
              <a:solidFill>
                <a:srgbClr val="342E22"/>
              </a:solidFill>
              <a:latin typeface="Times New Roman"/>
              <a:ea typeface="Times New Roman"/>
              <a:cs typeface="Times New Roman"/>
              <a:sym typeface="Times New Roman"/>
            </a:endParaRPr>
          </a:p>
          <a:p>
            <a:pPr indent="0" lvl="0" marL="114300" rtl="0" algn="just">
              <a:lnSpc>
                <a:spcPct val="100000"/>
              </a:lnSpc>
              <a:spcBef>
                <a:spcPts val="0"/>
              </a:spcBef>
              <a:spcAft>
                <a:spcPts val="0"/>
              </a:spcAft>
              <a:buSzPts val="1800"/>
              <a:buFont typeface="Arial"/>
              <a:buNone/>
            </a:pPr>
            <a:r>
              <a:t/>
            </a:r>
            <a:endParaRPr sz="1600">
              <a:solidFill>
                <a:srgbClr val="342E2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